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64" r:id="rId3"/>
    <p:sldId id="265" r:id="rId4"/>
    <p:sldId id="266" r:id="rId5"/>
    <p:sldId id="257" r:id="rId6"/>
    <p:sldId id="270" r:id="rId7"/>
    <p:sldId id="273" r:id="rId8"/>
    <p:sldId id="272" r:id="rId9"/>
    <p:sldId id="258" r:id="rId10"/>
    <p:sldId id="259" r:id="rId11"/>
    <p:sldId id="288" r:id="rId12"/>
    <p:sldId id="289" r:id="rId13"/>
    <p:sldId id="290" r:id="rId14"/>
    <p:sldId id="291" r:id="rId15"/>
    <p:sldId id="281" r:id="rId16"/>
    <p:sldId id="283" r:id="rId17"/>
    <p:sldId id="284" r:id="rId18"/>
    <p:sldId id="285" r:id="rId19"/>
    <p:sldId id="286" r:id="rId20"/>
    <p:sldId id="282" r:id="rId21"/>
    <p:sldId id="277" r:id="rId22"/>
    <p:sldId id="287" r:id="rId23"/>
    <p:sldId id="261" r:id="rId24"/>
    <p:sldId id="262" r:id="rId25"/>
    <p:sldId id="293" r:id="rId26"/>
    <p:sldId id="292" r:id="rId27"/>
    <p:sldId id="294" r:id="rId28"/>
    <p:sldId id="295" r:id="rId29"/>
    <p:sldId id="296" r:id="rId30"/>
    <p:sldId id="268" r:id="rId31"/>
    <p:sldId id="297" r:id="rId32"/>
    <p:sldId id="298" r:id="rId3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illaume  Gilles" initials="G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36" autoAdjust="0"/>
  </p:normalViewPr>
  <p:slideViewPr>
    <p:cSldViewPr snapToGrid="0" snapToObjects="1">
      <p:cViewPr>
        <p:scale>
          <a:sx n="108" d="100"/>
          <a:sy n="108" d="100"/>
        </p:scale>
        <p:origin x="-17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C91C91-DFAD-8041-9669-784F9BBFAA5B}" type="datetimeFigureOut">
              <a:rPr lang="fr-FR" smtClean="0"/>
              <a:pPr/>
              <a:t>22/01/2019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227DB0-2943-D746-9621-8DE1A96CC0CE}" type="slidenum">
              <a:rPr lang="fr-FR" smtClean="0"/>
              <a:pPr/>
              <a:t>‹N°›</a:t>
            </a:fld>
            <a:endParaRPr lang="fr-FR"/>
          </a:p>
        </p:txBody>
      </p:sp>
    </p:spTree>
    <p:extLst>
      <p:ext uri="{BB962C8B-B14F-4D97-AF65-F5344CB8AC3E}">
        <p14:creationId xmlns="" xmlns:p14="http://schemas.microsoft.com/office/powerpoint/2010/main" val="27864241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48AE0-F0A6-4A41-B815-E37E0F01529D}" type="datetimeFigureOut">
              <a:rPr lang="fr-FR" smtClean="0"/>
              <a:pPr/>
              <a:t>22/01/2019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3EC61-DEDB-194A-8B54-1E41E2605DEC}" type="slidenum">
              <a:rPr lang="fr-FR" smtClean="0"/>
              <a:pPr/>
              <a:t>‹N°›</a:t>
            </a:fld>
            <a:endParaRPr lang="fr-FR"/>
          </a:p>
        </p:txBody>
      </p:sp>
    </p:spTree>
    <p:extLst>
      <p:ext uri="{BB962C8B-B14F-4D97-AF65-F5344CB8AC3E}">
        <p14:creationId xmlns="" xmlns:p14="http://schemas.microsoft.com/office/powerpoint/2010/main" val="33371135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1</a:t>
            </a:fld>
            <a:endParaRPr lang="fr-FR"/>
          </a:p>
        </p:txBody>
      </p:sp>
    </p:spTree>
    <p:extLst>
      <p:ext uri="{BB962C8B-B14F-4D97-AF65-F5344CB8AC3E}">
        <p14:creationId xmlns="" xmlns:p14="http://schemas.microsoft.com/office/powerpoint/2010/main" val="182661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1 - </a:t>
            </a:r>
            <a:r>
              <a:rPr lang="fr-FR" sz="1200" kern="1200" dirty="0" smtClean="0">
                <a:solidFill>
                  <a:schemeClr val="tx1"/>
                </a:solidFill>
                <a:effectLst/>
                <a:latin typeface="+mn-lt"/>
                <a:ea typeface="+mn-ea"/>
                <a:cs typeface="+mn-cs"/>
              </a:rPr>
              <a:t>La </a:t>
            </a:r>
            <a:r>
              <a:rPr lang="fr-FR" sz="1200" kern="1200" dirty="0" err="1" smtClean="0">
                <a:solidFill>
                  <a:schemeClr val="tx1"/>
                </a:solidFill>
                <a:effectLst/>
                <a:latin typeface="+mn-lt"/>
                <a:ea typeface="+mn-ea"/>
                <a:cs typeface="+mn-cs"/>
              </a:rPr>
              <a:t>télévision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trone</a:t>
            </a:r>
            <a:r>
              <a:rPr lang="fr-FR" sz="1200" kern="1200" dirty="0" smtClean="0">
                <a:solidFill>
                  <a:schemeClr val="tx1"/>
                </a:solidFill>
                <a:effectLst/>
                <a:latin typeface="+mn-lt"/>
                <a:ea typeface="+mn-ea"/>
                <a:cs typeface="+mn-cs"/>
              </a:rPr>
              <a:t> au centre de chaque salon, devenant une activité quotidienne et exclusive, </a:t>
            </a:r>
            <a:r>
              <a:rPr lang="fr-FR" sz="1200" kern="1200" dirty="0" err="1" smtClean="0">
                <a:solidFill>
                  <a:schemeClr val="tx1"/>
                </a:solidFill>
                <a:effectLst/>
                <a:latin typeface="+mn-lt"/>
                <a:ea typeface="+mn-ea"/>
                <a:cs typeface="+mn-cs"/>
              </a:rPr>
              <a:t>témoignant</a:t>
            </a:r>
            <a:r>
              <a:rPr lang="fr-FR" sz="1200" kern="1200" dirty="0" smtClean="0">
                <a:solidFill>
                  <a:schemeClr val="tx1"/>
                </a:solidFill>
                <a:effectLst/>
                <a:latin typeface="+mn-lt"/>
                <a:ea typeface="+mn-ea"/>
                <a:cs typeface="+mn-cs"/>
              </a:rPr>
              <a:t> d’une </a:t>
            </a:r>
            <a:r>
              <a:rPr lang="fr-FR" sz="1200" kern="1200" dirty="0" err="1" smtClean="0">
                <a:solidFill>
                  <a:schemeClr val="tx1"/>
                </a:solidFill>
                <a:effectLst/>
                <a:latin typeface="+mn-lt"/>
                <a:ea typeface="+mn-ea"/>
                <a:cs typeface="+mn-cs"/>
              </a:rPr>
              <a:t>prospérité</a:t>
            </a:r>
            <a:r>
              <a:rPr lang="fr-FR" sz="1200" kern="1200" dirty="0" smtClean="0">
                <a:solidFill>
                  <a:schemeClr val="tx1"/>
                </a:solidFill>
                <a:effectLst/>
                <a:latin typeface="+mn-lt"/>
                <a:ea typeface="+mn-ea"/>
                <a:cs typeface="+mn-cs"/>
              </a:rPr>
              <a:t> et d’un confort en développement dans la classe moyenne.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De plus en plus </a:t>
            </a:r>
            <a:r>
              <a:rPr lang="fr-FR" sz="1200" kern="1200" dirty="0" err="1" smtClean="0">
                <a:solidFill>
                  <a:schemeClr val="tx1"/>
                </a:solidFill>
                <a:effectLst/>
                <a:latin typeface="+mn-lt"/>
                <a:ea typeface="+mn-ea"/>
                <a:cs typeface="+mn-cs"/>
              </a:rPr>
              <a:t>présente</a:t>
            </a:r>
            <a:r>
              <a:rPr lang="fr-FR" sz="1200" kern="1200" dirty="0" smtClean="0">
                <a:solidFill>
                  <a:schemeClr val="tx1"/>
                </a:solidFill>
                <a:effectLst/>
                <a:latin typeface="+mn-lt"/>
                <a:ea typeface="+mn-ea"/>
                <a:cs typeface="+mn-cs"/>
              </a:rPr>
              <a:t> dans des foyers </a:t>
            </a:r>
            <a:r>
              <a:rPr lang="fr-FR" sz="1200" kern="1200" dirty="0" err="1" smtClean="0">
                <a:solidFill>
                  <a:schemeClr val="tx1"/>
                </a:solidFill>
                <a:effectLst/>
                <a:latin typeface="+mn-lt"/>
                <a:ea typeface="+mn-ea"/>
                <a:cs typeface="+mn-cs"/>
              </a:rPr>
              <a:t>américains</a:t>
            </a:r>
            <a:r>
              <a:rPr lang="fr-FR" sz="1200" kern="1200" dirty="0" smtClean="0">
                <a:solidFill>
                  <a:schemeClr val="tx1"/>
                </a:solidFill>
                <a:effectLst/>
                <a:latin typeface="+mn-lt"/>
                <a:ea typeface="+mn-ea"/>
                <a:cs typeface="+mn-cs"/>
              </a:rPr>
              <a:t>, la </a:t>
            </a:r>
            <a:r>
              <a:rPr lang="fr-FR" sz="1200" kern="1200" dirty="0" err="1" smtClean="0">
                <a:solidFill>
                  <a:schemeClr val="tx1"/>
                </a:solidFill>
                <a:effectLst/>
                <a:latin typeface="+mn-lt"/>
                <a:ea typeface="+mn-ea"/>
                <a:cs typeface="+mn-cs"/>
              </a:rPr>
              <a:t>télévision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véhicule</a:t>
            </a:r>
            <a:r>
              <a:rPr lang="fr-FR" sz="1200" kern="1200" dirty="0" smtClean="0">
                <a:solidFill>
                  <a:schemeClr val="tx1"/>
                </a:solidFill>
                <a:effectLst/>
                <a:latin typeface="+mn-lt"/>
                <a:ea typeface="+mn-ea"/>
                <a:cs typeface="+mn-cs"/>
              </a:rPr>
              <a:t> un formidable conformisme social [...], un univers idyllique qui symbolise la vie </a:t>
            </a:r>
            <a:r>
              <a:rPr lang="fr-FR" sz="1200" kern="1200" dirty="0" err="1" smtClean="0">
                <a:solidFill>
                  <a:schemeClr val="tx1"/>
                </a:solidFill>
                <a:effectLst/>
                <a:latin typeface="+mn-lt"/>
                <a:ea typeface="+mn-ea"/>
                <a:cs typeface="+mn-cs"/>
              </a:rPr>
              <a:t>aseptisée</a:t>
            </a:r>
            <a:r>
              <a:rPr lang="fr-FR" sz="1200" kern="1200" dirty="0" smtClean="0">
                <a:solidFill>
                  <a:schemeClr val="tx1"/>
                </a:solidFill>
                <a:effectLst/>
                <a:latin typeface="+mn-lt"/>
                <a:ea typeface="+mn-ea"/>
                <a:cs typeface="+mn-cs"/>
              </a:rPr>
              <a:t> de familles blanches suburbaines et </a:t>
            </a:r>
            <a:r>
              <a:rPr lang="fr-FR" sz="1200" kern="1200" dirty="0" err="1" smtClean="0">
                <a:solidFill>
                  <a:schemeClr val="tx1"/>
                </a:solidFill>
                <a:effectLst/>
                <a:latin typeface="+mn-lt"/>
                <a:ea typeface="+mn-ea"/>
                <a:cs typeface="+mn-cs"/>
              </a:rPr>
              <a:t>prospères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entourées</a:t>
            </a:r>
            <a:r>
              <a:rPr lang="fr-FR" sz="1200" kern="1200" dirty="0" smtClean="0">
                <a:solidFill>
                  <a:schemeClr val="tx1"/>
                </a:solidFill>
                <a:effectLst/>
                <a:latin typeface="+mn-lt"/>
                <a:ea typeface="+mn-ea"/>
                <a:cs typeface="+mn-cs"/>
              </a:rPr>
              <a:t> de voisins identiques.</a:t>
            </a:r>
            <a:r>
              <a:rPr lang="fr-FR" sz="1200" kern="1200" baseline="0" dirty="0" smtClean="0">
                <a:solidFill>
                  <a:schemeClr val="tx1"/>
                </a:solidFill>
                <a:effectLst/>
                <a:latin typeface="+mn-lt"/>
                <a:ea typeface="+mn-ea"/>
                <a:cs typeface="+mn-cs"/>
              </a:rPr>
              <a:t> C’est le portrait de la famille typique de James Dean dans </a:t>
            </a:r>
            <a:r>
              <a:rPr lang="fr-FR" sz="1200" i="1" kern="1200" baseline="0" dirty="0" smtClean="0">
                <a:solidFill>
                  <a:schemeClr val="tx1"/>
                </a:solidFill>
                <a:effectLst/>
                <a:latin typeface="+mn-lt"/>
                <a:ea typeface="+mn-ea"/>
                <a:cs typeface="+mn-cs"/>
              </a:rPr>
              <a:t>Rebel Without A Cause. </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Des 7 000 postes </a:t>
            </a:r>
            <a:r>
              <a:rPr lang="fr-FR" sz="1200" kern="1200" dirty="0" err="1" smtClean="0">
                <a:solidFill>
                  <a:schemeClr val="tx1"/>
                </a:solidFill>
                <a:effectLst/>
                <a:latin typeface="+mn-lt"/>
                <a:ea typeface="+mn-ea"/>
                <a:cs typeface="+mn-cs"/>
              </a:rPr>
              <a:t>fabriqués</a:t>
            </a:r>
            <a:r>
              <a:rPr lang="fr-FR" sz="1200" kern="1200" dirty="0" smtClean="0">
                <a:solidFill>
                  <a:schemeClr val="tx1"/>
                </a:solidFill>
                <a:effectLst/>
                <a:latin typeface="+mn-lt"/>
                <a:ea typeface="+mn-ea"/>
                <a:cs typeface="+mn-cs"/>
              </a:rPr>
              <a:t> en 1945 on passe au chiffre de 6 millions en 1952. En cette même année 1952, le pays compte </a:t>
            </a:r>
            <a:r>
              <a:rPr lang="fr-FR" sz="1200" kern="1200" dirty="0" err="1" smtClean="0">
                <a:solidFill>
                  <a:schemeClr val="tx1"/>
                </a:solidFill>
                <a:effectLst/>
                <a:latin typeface="+mn-lt"/>
                <a:ea typeface="+mn-ea"/>
                <a:cs typeface="+mn-cs"/>
              </a:rPr>
              <a:t>déja</a:t>
            </a:r>
            <a:r>
              <a:rPr lang="fr-FR" sz="1200" kern="1200" dirty="0" smtClean="0">
                <a:solidFill>
                  <a:schemeClr val="tx1"/>
                </a:solidFill>
                <a:effectLst/>
                <a:latin typeface="+mn-lt"/>
                <a:ea typeface="+mn-ea"/>
                <a:cs typeface="+mn-cs"/>
              </a:rPr>
              <a:t>̀ 19 millions de </a:t>
            </a:r>
            <a:r>
              <a:rPr lang="fr-FR" sz="1200" kern="1200" dirty="0" err="1" smtClean="0">
                <a:solidFill>
                  <a:schemeClr val="tx1"/>
                </a:solidFill>
                <a:effectLst/>
                <a:latin typeface="+mn-lt"/>
                <a:ea typeface="+mn-ea"/>
                <a:cs typeface="+mn-cs"/>
              </a:rPr>
              <a:t>téléviseurs</a:t>
            </a:r>
            <a:r>
              <a:rPr lang="fr-FR" sz="1200" kern="1200" dirty="0" smtClean="0">
                <a:solidFill>
                  <a:schemeClr val="tx1"/>
                </a:solidFill>
                <a:effectLst/>
                <a:latin typeface="+mn-lt"/>
                <a:ea typeface="+mn-ea"/>
                <a:cs typeface="+mn-cs"/>
              </a:rPr>
              <a:t>, et 1 000 nouveaux magasins </a:t>
            </a:r>
            <a:r>
              <a:rPr lang="fr-FR" sz="1200" kern="1200" dirty="0" err="1" smtClean="0">
                <a:solidFill>
                  <a:schemeClr val="tx1"/>
                </a:solidFill>
                <a:effectLst/>
                <a:latin typeface="+mn-lt"/>
                <a:ea typeface="+mn-ea"/>
                <a:cs typeface="+mn-cs"/>
              </a:rPr>
              <a:t>spécialisés</a:t>
            </a:r>
            <a:r>
              <a:rPr lang="fr-FR" sz="1200" kern="1200" dirty="0" smtClean="0">
                <a:solidFill>
                  <a:schemeClr val="tx1"/>
                </a:solidFill>
                <a:effectLst/>
                <a:latin typeface="+mn-lt"/>
                <a:ea typeface="+mn-ea"/>
                <a:cs typeface="+mn-cs"/>
              </a:rPr>
              <a:t> ouvrent chaque mois.</a:t>
            </a:r>
            <a:r>
              <a:rPr lang="fr-FR"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10</a:t>
            </a:fld>
            <a:endParaRPr lang="fr-FR"/>
          </a:p>
        </p:txBody>
      </p:sp>
    </p:spTree>
    <p:extLst>
      <p:ext uri="{BB962C8B-B14F-4D97-AF65-F5344CB8AC3E}">
        <p14:creationId xmlns="" xmlns:p14="http://schemas.microsoft.com/office/powerpoint/2010/main" val="1524035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2 Ce qui explique</a:t>
            </a:r>
            <a:r>
              <a:rPr lang="fr-FR" baseline="0" dirty="0" smtClean="0"/>
              <a:t> également l’émancipation des adolescents et de leur musique, le rock’n’roll, ce sont les différentes évolutions technologiques et industrielles</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Qui vont permettre aux adolescents d’écouter et de partager cette musique</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Jusqu’au début des années 1950, la</a:t>
            </a:r>
            <a:r>
              <a:rPr lang="fr-FR" sz="1200" kern="1200" baseline="0" dirty="0" smtClean="0">
                <a:solidFill>
                  <a:schemeClr val="tx1"/>
                </a:solidFill>
                <a:effectLst/>
                <a:latin typeface="+mn-lt"/>
                <a:ea typeface="+mn-ea"/>
                <a:cs typeface="+mn-cs"/>
              </a:rPr>
              <a:t> musique est gravée et distribuée sur des</a:t>
            </a:r>
            <a:r>
              <a:rPr lang="fr-FR" sz="1200" kern="1200" dirty="0" smtClean="0">
                <a:solidFill>
                  <a:schemeClr val="tx1"/>
                </a:solidFill>
                <a:effectLst/>
                <a:latin typeface="+mn-lt"/>
                <a:ea typeface="+mn-ea"/>
                <a:cs typeface="+mn-cs"/>
              </a:rPr>
              <a:t> disque en cire (78 tours par minute – environ 5 minutes de musique par face pour un disque de 30 cm)</a:t>
            </a:r>
          </a:p>
          <a:p>
            <a:r>
              <a:rPr lang="fr-FR" sz="1200"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À partir de </a:t>
            </a:r>
            <a:r>
              <a:rPr lang="fr-FR" sz="1200" kern="1200" dirty="0" smtClean="0">
                <a:solidFill>
                  <a:schemeClr val="tx1"/>
                </a:solidFill>
                <a:effectLst/>
                <a:latin typeface="+mn-lt"/>
                <a:ea typeface="+mn-ea"/>
                <a:cs typeface="+mn-cs"/>
              </a:rPr>
              <a:t>1945, diffusion des premiers disques microsillons en vinyle 12 pouces (33 tours par minute – environ 20min par face) accélère aussi la production et diminue le coût de reproduction, d'emballage et d'expédition, le disque étant considérablement plus léger. </a:t>
            </a:r>
          </a:p>
          <a:p>
            <a:pPr marL="171450" indent="-171450">
              <a:buFontTx/>
              <a:buChar char="-"/>
            </a:pPr>
            <a:r>
              <a:rPr lang="fr-FR" sz="1200" kern="1200" dirty="0" smtClean="0">
                <a:solidFill>
                  <a:schemeClr val="tx1"/>
                </a:solidFill>
                <a:effectLst/>
                <a:latin typeface="+mn-lt"/>
                <a:ea typeface="+mn-ea"/>
                <a:cs typeface="+mn-cs"/>
              </a:rPr>
              <a:t>À partir de 1949 : développement du disque 7 pouces (45 tours par minute – environ 5 minutes par face) qui va se</a:t>
            </a:r>
            <a:r>
              <a:rPr lang="fr-FR" sz="1200" kern="1200" baseline="0" dirty="0" smtClean="0">
                <a:solidFill>
                  <a:schemeClr val="tx1"/>
                </a:solidFill>
                <a:effectLst/>
                <a:latin typeface="+mn-lt"/>
                <a:ea typeface="+mn-ea"/>
                <a:cs typeface="+mn-cs"/>
              </a:rPr>
              <a:t> démocratiser et devenir le support essentiel du rock’n’roll, un support d’un coût peu élevé qui va permettre aux adolescents de les acheter et les collectionner, souvent à discrétion de leurs parents, encore plus quand il s’agissait d’artistes noirs.  </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11</a:t>
            </a:fld>
            <a:endParaRPr lang="fr-FR"/>
          </a:p>
        </p:txBody>
      </p:sp>
    </p:spTree>
    <p:extLst>
      <p:ext uri="{BB962C8B-B14F-4D97-AF65-F5344CB8AC3E}">
        <p14:creationId xmlns="" xmlns:p14="http://schemas.microsoft.com/office/powerpoint/2010/main" val="1524035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3 – écouter la fin de </a:t>
            </a:r>
            <a:r>
              <a:rPr lang="fr-FR" dirty="0" err="1" smtClean="0"/>
              <a:t>Rumble</a:t>
            </a:r>
            <a:r>
              <a:rPr lang="fr-FR" dirty="0" smtClean="0"/>
              <a:t> (tremolo + </a:t>
            </a:r>
            <a:r>
              <a:rPr lang="fr-FR" dirty="0" err="1" smtClean="0"/>
              <a:t>distortion</a:t>
            </a:r>
            <a:r>
              <a:rPr lang="fr-FR" dirty="0" smtClean="0"/>
              <a:t>)</a:t>
            </a:r>
            <a:r>
              <a:rPr lang="fr-FR" baseline="0" dirty="0" smtClean="0"/>
              <a:t>: on retiendra aussi dans l’utilisation de ces effets Bo Diddley (tremolo), Distorsion (Chuck Berry – écouter </a:t>
            </a:r>
            <a:r>
              <a:rPr lang="fr-FR" i="1" baseline="0" dirty="0" err="1" smtClean="0"/>
              <a:t>Maybellene</a:t>
            </a:r>
            <a:r>
              <a:rPr lang="fr-FR" baseline="0" dirty="0" smtClean="0"/>
              <a:t>)</a:t>
            </a:r>
          </a:p>
          <a:p>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Distorsion: </a:t>
            </a:r>
            <a:r>
              <a:rPr lang="fr-FR" sz="1200" kern="1200" dirty="0" err="1" smtClean="0">
                <a:solidFill>
                  <a:schemeClr val="tx1"/>
                </a:solidFill>
                <a:effectLst/>
                <a:latin typeface="+mn-lt"/>
                <a:ea typeface="+mn-ea"/>
                <a:cs typeface="+mn-cs"/>
              </a:rPr>
              <a:t>Grady</a:t>
            </a:r>
            <a:r>
              <a:rPr lang="fr-FR" sz="1200" kern="1200" dirty="0" smtClean="0">
                <a:solidFill>
                  <a:schemeClr val="tx1"/>
                </a:solidFill>
                <a:effectLst/>
                <a:latin typeface="+mn-lt"/>
                <a:ea typeface="+mn-ea"/>
                <a:cs typeface="+mn-cs"/>
              </a:rPr>
              <a:t> Martin sur des titres comme </a:t>
            </a:r>
            <a:r>
              <a:rPr lang="fr-FR" sz="1200" i="1" kern="1200" dirty="0" smtClean="0">
                <a:solidFill>
                  <a:schemeClr val="tx1"/>
                </a:solidFill>
                <a:effectLst/>
                <a:latin typeface="+mn-lt"/>
                <a:ea typeface="+mn-ea"/>
                <a:cs typeface="+mn-cs"/>
              </a:rPr>
              <a:t>The Train </a:t>
            </a:r>
            <a:r>
              <a:rPr lang="fr-FR" sz="1200" i="1" kern="1200" dirty="0" err="1" smtClean="0">
                <a:solidFill>
                  <a:schemeClr val="tx1"/>
                </a:solidFill>
                <a:effectLst/>
                <a:latin typeface="+mn-lt"/>
                <a:ea typeface="+mn-ea"/>
                <a:cs typeface="+mn-cs"/>
              </a:rPr>
              <a:t>Kept</a:t>
            </a:r>
            <a:r>
              <a:rPr lang="fr-FR" sz="1200" i="1" kern="1200" dirty="0" smtClean="0">
                <a:solidFill>
                  <a:schemeClr val="tx1"/>
                </a:solidFill>
                <a:effectLst/>
                <a:latin typeface="+mn-lt"/>
                <a:ea typeface="+mn-ea"/>
                <a:cs typeface="+mn-cs"/>
              </a:rPr>
              <a:t> A Rollin’ </a:t>
            </a:r>
            <a:r>
              <a:rPr lang="fr-FR" sz="1200" kern="1200" dirty="0" smtClean="0">
                <a:solidFill>
                  <a:schemeClr val="tx1"/>
                </a:solidFill>
                <a:effectLst/>
                <a:latin typeface="+mn-lt"/>
                <a:ea typeface="+mn-ea"/>
                <a:cs typeface="+mn-cs"/>
              </a:rPr>
              <a:t>ou </a:t>
            </a:r>
            <a:r>
              <a:rPr lang="fr-FR" sz="1200" i="1" kern="1200" dirty="0" err="1" smtClean="0">
                <a:solidFill>
                  <a:schemeClr val="tx1"/>
                </a:solidFill>
                <a:effectLst/>
                <a:latin typeface="+mn-lt"/>
                <a:ea typeface="+mn-ea"/>
                <a:cs typeface="+mn-cs"/>
              </a:rPr>
              <a:t>Honey</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Hush</a:t>
            </a:r>
            <a:r>
              <a:rPr lang="fr-FR" sz="1200" i="1" kern="1200" dirty="0" smtClean="0">
                <a:solidFill>
                  <a:schemeClr val="tx1"/>
                </a:solidFill>
                <a:effectLst/>
                <a:latin typeface="+mn-lt"/>
                <a:ea typeface="+mn-ea"/>
                <a:cs typeface="+mn-cs"/>
              </a:rPr>
              <a:t>, </a:t>
            </a:r>
          </a:p>
          <a:p>
            <a:r>
              <a:rPr lang="fr-FR" sz="1200" i="1" kern="1200" dirty="0" smtClean="0">
                <a:solidFill>
                  <a:schemeClr val="tx1"/>
                </a:solidFill>
                <a:effectLst/>
                <a:latin typeface="+mn-lt"/>
                <a:ea typeface="+mn-ea"/>
                <a:cs typeface="+mn-cs"/>
              </a:rPr>
              <a:t>Distorsion: </a:t>
            </a:r>
            <a:r>
              <a:rPr lang="fr-FR" sz="1200" kern="1200" dirty="0" smtClean="0">
                <a:solidFill>
                  <a:schemeClr val="tx1"/>
                </a:solidFill>
                <a:effectLst/>
                <a:latin typeface="+mn-lt"/>
                <a:ea typeface="+mn-ea"/>
                <a:cs typeface="+mn-cs"/>
              </a:rPr>
              <a:t>certains passages particuliers du jeu de Scotty Moore où l’attaque des cordes libère un léger son </a:t>
            </a:r>
            <a:r>
              <a:rPr lang="fr-FR" sz="1200" i="1" kern="1200" dirty="0" err="1" smtClean="0">
                <a:solidFill>
                  <a:schemeClr val="tx1"/>
                </a:solidFill>
                <a:effectLst/>
                <a:latin typeface="+mn-lt"/>
                <a:ea typeface="+mn-ea"/>
                <a:cs typeface="+mn-cs"/>
              </a:rPr>
              <a:t>crunch</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Hound Dog</a:t>
            </a:r>
            <a:r>
              <a:rPr lang="fr-FR" sz="1200" kern="1200" dirty="0" smtClean="0">
                <a:solidFill>
                  <a:schemeClr val="tx1"/>
                </a:solidFill>
                <a:effectLst/>
                <a:latin typeface="+mn-lt"/>
                <a:ea typeface="+mn-ea"/>
                <a:cs typeface="+mn-cs"/>
              </a:rPr>
              <a:t>), ou certains autres guitaristes qui ont délivré quelques titres explosifs, les guitaristes mettent leur patte sonore par d'autres effets que la distorsion. </a:t>
            </a:r>
          </a:p>
          <a:p>
            <a:r>
              <a:rPr lang="fr-FR" sz="1200" kern="1200" dirty="0" smtClean="0">
                <a:solidFill>
                  <a:schemeClr val="tx1"/>
                </a:solidFill>
                <a:effectLst/>
                <a:latin typeface="+mn-lt"/>
                <a:ea typeface="+mn-ea"/>
                <a:cs typeface="+mn-cs"/>
              </a:rPr>
              <a:t>Scotty Moore (le guitariste d'Elvis) joue avec un son clair </a:t>
            </a:r>
            <a:r>
              <a:rPr lang="fr-FR" sz="1200" i="1" kern="1200" dirty="0" smtClean="0">
                <a:solidFill>
                  <a:schemeClr val="tx1"/>
                </a:solidFill>
                <a:effectLst/>
                <a:latin typeface="+mn-lt"/>
                <a:ea typeface="+mn-ea"/>
                <a:cs typeface="+mn-cs"/>
              </a:rPr>
              <a:t>jazzy </a:t>
            </a:r>
            <a:r>
              <a:rPr lang="fr-FR" sz="1200" kern="1200" dirty="0" smtClean="0">
                <a:solidFill>
                  <a:schemeClr val="tx1"/>
                </a:solidFill>
                <a:effectLst/>
                <a:latin typeface="+mn-lt"/>
                <a:ea typeface="+mn-ea"/>
                <a:cs typeface="+mn-cs"/>
              </a:rPr>
              <a:t>rapidement caractérisé par l’effet </a:t>
            </a:r>
            <a:r>
              <a:rPr lang="fr-FR" sz="1200" i="1" kern="1200" dirty="0" err="1" smtClean="0">
                <a:solidFill>
                  <a:schemeClr val="tx1"/>
                </a:solidFill>
                <a:effectLst/>
                <a:latin typeface="+mn-lt"/>
                <a:ea typeface="+mn-ea"/>
                <a:cs typeface="+mn-cs"/>
              </a:rPr>
              <a:t>slapback</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(écho) qu’il intègre à son amplificateur</a:t>
            </a:r>
            <a:r>
              <a:rPr lang="fr-FR" sz="1200" i="1"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Buddy Holly et son style « </a:t>
            </a:r>
            <a:r>
              <a:rPr lang="fr-FR" sz="1200" i="1" kern="1200" dirty="0" err="1" smtClean="0">
                <a:solidFill>
                  <a:schemeClr val="tx1"/>
                </a:solidFill>
                <a:effectLst/>
                <a:latin typeface="+mn-lt"/>
                <a:ea typeface="+mn-ea"/>
                <a:cs typeface="+mn-cs"/>
              </a:rPr>
              <a:t>brush</a:t>
            </a:r>
            <a:r>
              <a:rPr lang="fr-FR" sz="1200" kern="1200" dirty="0" smtClean="0">
                <a:solidFill>
                  <a:schemeClr val="tx1"/>
                </a:solidFill>
                <a:effectLst/>
                <a:latin typeface="+mn-lt"/>
                <a:ea typeface="+mn-ea"/>
                <a:cs typeface="+mn-cs"/>
              </a:rPr>
              <a:t> » joué avec un son aigu et aigrelet (</a:t>
            </a:r>
            <a:r>
              <a:rPr lang="fr-FR" sz="1200" i="1" kern="1200" dirty="0" err="1" smtClean="0">
                <a:solidFill>
                  <a:schemeClr val="tx1"/>
                </a:solidFill>
                <a:effectLst/>
                <a:latin typeface="+mn-lt"/>
                <a:ea typeface="+mn-ea"/>
                <a:cs typeface="+mn-cs"/>
              </a:rPr>
              <a:t>Maybe</a:t>
            </a:r>
            <a:r>
              <a:rPr lang="fr-FR" sz="1200" i="1" kern="1200" dirty="0" smtClean="0">
                <a:solidFill>
                  <a:schemeClr val="tx1"/>
                </a:solidFill>
                <a:effectLst/>
                <a:latin typeface="+mn-lt"/>
                <a:ea typeface="+mn-ea"/>
                <a:cs typeface="+mn-cs"/>
              </a:rPr>
              <a:t> Baby</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Mickey Baker qui opte pour un son clair et réverbéré pour percer dans le marché de la pop (</a:t>
            </a:r>
            <a:r>
              <a:rPr lang="fr-FR" sz="1200" i="1" kern="1200" dirty="0" smtClean="0">
                <a:solidFill>
                  <a:schemeClr val="tx1"/>
                </a:solidFill>
                <a:effectLst/>
                <a:latin typeface="+mn-lt"/>
                <a:ea typeface="+mn-ea"/>
                <a:cs typeface="+mn-cs"/>
              </a:rPr>
              <a:t>Love Is </a:t>
            </a:r>
            <a:r>
              <a:rPr lang="fr-FR" sz="1200" i="1" kern="1200" dirty="0" err="1" smtClean="0">
                <a:solidFill>
                  <a:schemeClr val="tx1"/>
                </a:solidFill>
                <a:effectLst/>
                <a:latin typeface="+mn-lt"/>
                <a:ea typeface="+mn-ea"/>
                <a:cs typeface="+mn-cs"/>
              </a:rPr>
              <a:t>Strange</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Bo Diddley qui accorde sa guitare en quintes comme un violon et y applique une pédale de tremolo (de marque </a:t>
            </a:r>
            <a:r>
              <a:rPr lang="fr-FR" sz="1200" kern="1200" dirty="0" err="1" smtClean="0">
                <a:solidFill>
                  <a:schemeClr val="tx1"/>
                </a:solidFill>
                <a:effectLst/>
                <a:latin typeface="+mn-lt"/>
                <a:ea typeface="+mn-ea"/>
                <a:cs typeface="+mn-cs"/>
              </a:rPr>
              <a:t>DeArmond</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Duane Eddy qui joue des </a:t>
            </a:r>
            <a:r>
              <a:rPr lang="fr-FR" sz="1200" i="1" kern="1200" dirty="0" smtClean="0">
                <a:solidFill>
                  <a:schemeClr val="tx1"/>
                </a:solidFill>
                <a:effectLst/>
                <a:latin typeface="+mn-lt"/>
                <a:ea typeface="+mn-ea"/>
                <a:cs typeface="+mn-cs"/>
              </a:rPr>
              <a:t>riffs </a:t>
            </a:r>
            <a:r>
              <a:rPr lang="fr-FR" sz="1200" kern="1200" dirty="0" smtClean="0">
                <a:solidFill>
                  <a:schemeClr val="tx1"/>
                </a:solidFill>
                <a:effectLst/>
                <a:latin typeface="+mn-lt"/>
                <a:ea typeface="+mn-ea"/>
                <a:cs typeface="+mn-cs"/>
              </a:rPr>
              <a:t>sur les cordes graves de sa </a:t>
            </a:r>
            <a:r>
              <a:rPr lang="fr-FR" sz="1200" kern="1200" dirty="0" err="1" smtClean="0">
                <a:solidFill>
                  <a:schemeClr val="tx1"/>
                </a:solidFill>
                <a:effectLst/>
                <a:latin typeface="+mn-lt"/>
                <a:ea typeface="+mn-ea"/>
                <a:cs typeface="+mn-cs"/>
              </a:rPr>
              <a:t>Gretsch</a:t>
            </a:r>
            <a:r>
              <a:rPr lang="fr-FR" sz="1200" kern="1200" dirty="0" smtClean="0">
                <a:solidFill>
                  <a:schemeClr val="tx1"/>
                </a:solidFill>
                <a:effectLst/>
                <a:latin typeface="+mn-lt"/>
                <a:ea typeface="+mn-ea"/>
                <a:cs typeface="+mn-cs"/>
              </a:rPr>
              <a:t> en ajoutant tremolo, vibrato et réverbération pour moderniser le son (</a:t>
            </a:r>
            <a:r>
              <a:rPr lang="fr-FR" sz="1200" i="1" kern="1200" dirty="0" smtClean="0">
                <a:solidFill>
                  <a:schemeClr val="tx1"/>
                </a:solidFill>
                <a:effectLst/>
                <a:latin typeface="+mn-lt"/>
                <a:ea typeface="+mn-ea"/>
                <a:cs typeface="+mn-cs"/>
              </a:rPr>
              <a:t>Rebel </a:t>
            </a:r>
            <a:r>
              <a:rPr lang="fr-FR" sz="1200" i="1" kern="1200" dirty="0" err="1" smtClean="0">
                <a:solidFill>
                  <a:schemeClr val="tx1"/>
                </a:solidFill>
                <a:effectLst/>
                <a:latin typeface="+mn-lt"/>
                <a:ea typeface="+mn-ea"/>
                <a:cs typeface="+mn-cs"/>
              </a:rPr>
              <a:t>Rouser</a:t>
            </a:r>
            <a:r>
              <a:rPr lang="fr-FR" sz="1200" kern="1200" dirty="0" smtClean="0">
                <a:solidFill>
                  <a:schemeClr val="tx1"/>
                </a:solidFill>
                <a:effectLst/>
                <a:latin typeface="+mn-lt"/>
                <a:ea typeface="+mn-ea"/>
                <a:cs typeface="+mn-cs"/>
              </a:rPr>
              <a:t>). </a:t>
            </a:r>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12</a:t>
            </a:fld>
            <a:endParaRPr lang="fr-FR"/>
          </a:p>
        </p:txBody>
      </p:sp>
    </p:spTree>
    <p:extLst>
      <p:ext uri="{BB962C8B-B14F-4D97-AF65-F5344CB8AC3E}">
        <p14:creationId xmlns="" xmlns:p14="http://schemas.microsoft.com/office/powerpoint/2010/main" val="1524035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4 – Ce sont les labels indépendants qui ont permis au rock’n’roll d’exister avant que son succès n’oblige les majors à s’y intéresser et à en produire.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1957 est la seule </a:t>
            </a:r>
            <a:r>
              <a:rPr lang="fr-FR" sz="1200" kern="1200" dirty="0" err="1" smtClean="0">
                <a:solidFill>
                  <a:schemeClr val="tx1"/>
                </a:solidFill>
                <a:effectLst/>
                <a:latin typeface="+mn-lt"/>
                <a:ea typeface="+mn-ea"/>
                <a:cs typeface="+mn-cs"/>
              </a:rPr>
              <a:t>année</a:t>
            </a:r>
            <a:r>
              <a:rPr lang="fr-FR" sz="1200" kern="1200" dirty="0" smtClean="0">
                <a:solidFill>
                  <a:schemeClr val="tx1"/>
                </a:solidFill>
                <a:effectLst/>
                <a:latin typeface="+mn-lt"/>
                <a:ea typeface="+mn-ea"/>
                <a:cs typeface="+mn-cs"/>
              </a:rPr>
              <a:t> où les majors obtiennent autant de </a:t>
            </a:r>
            <a:r>
              <a:rPr lang="fr-FR" sz="1200" kern="1200" dirty="0" err="1" smtClean="0">
                <a:solidFill>
                  <a:schemeClr val="tx1"/>
                </a:solidFill>
                <a:effectLst/>
                <a:latin typeface="+mn-lt"/>
                <a:ea typeface="+mn-ea"/>
                <a:cs typeface="+mn-cs"/>
              </a:rPr>
              <a:t>succès</a:t>
            </a:r>
            <a:r>
              <a:rPr lang="fr-FR" sz="1200" kern="1200" dirty="0" smtClean="0">
                <a:solidFill>
                  <a:schemeClr val="tx1"/>
                </a:solidFill>
                <a:effectLst/>
                <a:latin typeface="+mn-lt"/>
                <a:ea typeface="+mn-ea"/>
                <a:cs typeface="+mn-cs"/>
              </a:rPr>
              <a:t> avec le rock’n’roll qu’avec les </a:t>
            </a:r>
            <a:r>
              <a:rPr lang="fr-FR" sz="1200" kern="1200" dirty="0" err="1" smtClean="0">
                <a:solidFill>
                  <a:schemeClr val="tx1"/>
                </a:solidFill>
                <a:effectLst/>
                <a:latin typeface="+mn-lt"/>
                <a:ea typeface="+mn-ea"/>
                <a:cs typeface="+mn-cs"/>
              </a:rPr>
              <a:t>variétés</a:t>
            </a:r>
            <a:r>
              <a:rPr lang="fr-FR" sz="1200" kern="1200" dirty="0" smtClean="0">
                <a:solidFill>
                  <a:schemeClr val="tx1"/>
                </a:solidFill>
                <a:effectLst/>
                <a:latin typeface="+mn-lt"/>
                <a:ea typeface="+mn-ea"/>
                <a:cs typeface="+mn-cs"/>
              </a:rPr>
              <a:t>. Cela ne s’</a:t>
            </a:r>
            <a:r>
              <a:rPr lang="fr-FR" sz="1200" kern="1200" dirty="0" err="1" smtClean="0">
                <a:solidFill>
                  <a:schemeClr val="tx1"/>
                </a:solidFill>
                <a:effectLst/>
                <a:latin typeface="+mn-lt"/>
                <a:ea typeface="+mn-ea"/>
                <a:cs typeface="+mn-cs"/>
              </a:rPr>
              <a:t>était</a:t>
            </a:r>
            <a:r>
              <a:rPr lang="fr-FR" sz="1200" kern="1200" dirty="0" smtClean="0">
                <a:solidFill>
                  <a:schemeClr val="tx1"/>
                </a:solidFill>
                <a:effectLst/>
                <a:latin typeface="+mn-lt"/>
                <a:ea typeface="+mn-ea"/>
                <a:cs typeface="+mn-cs"/>
              </a:rPr>
              <a:t> jamais produit et ne se reproduira plus de la </a:t>
            </a:r>
            <a:r>
              <a:rPr lang="fr-FR" sz="1200" kern="1200" dirty="0" err="1" smtClean="0">
                <a:solidFill>
                  <a:schemeClr val="tx1"/>
                </a:solidFill>
                <a:effectLst/>
                <a:latin typeface="+mn-lt"/>
                <a:ea typeface="+mn-ea"/>
                <a:cs typeface="+mn-cs"/>
              </a:rPr>
              <a:t>décennie</a:t>
            </a:r>
            <a:r>
              <a:rPr lang="fr-FR" sz="1200" kern="1200" dirty="0" smtClean="0">
                <a:solidFill>
                  <a:schemeClr val="tx1"/>
                </a:solidFill>
                <a:effectLst/>
                <a:latin typeface="+mn-lt"/>
                <a:ea typeface="+mn-ea"/>
                <a:cs typeface="+mn-cs"/>
              </a:rPr>
              <a:t>. Durant cette </a:t>
            </a:r>
            <a:r>
              <a:rPr lang="fr-FR" sz="1200" kern="1200" dirty="0" err="1" smtClean="0">
                <a:solidFill>
                  <a:schemeClr val="tx1"/>
                </a:solidFill>
                <a:effectLst/>
                <a:latin typeface="+mn-lt"/>
                <a:ea typeface="+mn-ea"/>
                <a:cs typeface="+mn-cs"/>
              </a:rPr>
              <a:t>même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année</a:t>
            </a:r>
            <a:r>
              <a:rPr lang="fr-FR" sz="1200" kern="1200" dirty="0" smtClean="0">
                <a:solidFill>
                  <a:schemeClr val="tx1"/>
                </a:solidFill>
                <a:effectLst/>
                <a:latin typeface="+mn-lt"/>
                <a:ea typeface="+mn-ea"/>
                <a:cs typeface="+mn-cs"/>
              </a:rPr>
              <a:t>, les labels </a:t>
            </a:r>
            <a:r>
              <a:rPr lang="fr-FR" sz="1200" kern="1200" dirty="0" err="1" smtClean="0">
                <a:solidFill>
                  <a:schemeClr val="tx1"/>
                </a:solidFill>
                <a:effectLst/>
                <a:latin typeface="+mn-lt"/>
                <a:ea typeface="+mn-ea"/>
                <a:cs typeface="+mn-cs"/>
              </a:rPr>
              <a:t>indépendants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écrasent</a:t>
            </a:r>
            <a:r>
              <a:rPr lang="fr-FR" sz="1200" kern="1200" dirty="0" smtClean="0">
                <a:solidFill>
                  <a:schemeClr val="tx1"/>
                </a:solidFill>
                <a:effectLst/>
                <a:latin typeface="+mn-lt"/>
                <a:ea typeface="+mn-ea"/>
                <a:cs typeface="+mn-cs"/>
              </a:rPr>
              <a:t> les </a:t>
            </a:r>
            <a:r>
              <a:rPr lang="fr-FR" sz="1200" kern="1200" dirty="0" err="1" smtClean="0">
                <a:solidFill>
                  <a:schemeClr val="tx1"/>
                </a:solidFill>
                <a:effectLst/>
                <a:latin typeface="+mn-lt"/>
                <a:ea typeface="+mn-ea"/>
                <a:cs typeface="+mn-cs"/>
              </a:rPr>
              <a:t>résultats</a:t>
            </a:r>
            <a:r>
              <a:rPr lang="fr-FR" sz="1200" kern="1200" dirty="0" smtClean="0">
                <a:solidFill>
                  <a:schemeClr val="tx1"/>
                </a:solidFill>
                <a:effectLst/>
                <a:latin typeface="+mn-lt"/>
                <a:ea typeface="+mn-ea"/>
                <a:cs typeface="+mn-cs"/>
              </a:rPr>
              <a:t> des majors au </a:t>
            </a:r>
            <a:r>
              <a:rPr lang="fr-FR" sz="1200" i="1" kern="1200" dirty="0" smtClean="0">
                <a:solidFill>
                  <a:schemeClr val="tx1"/>
                </a:solidFill>
                <a:effectLst/>
                <a:latin typeface="+mn-lt"/>
                <a:ea typeface="+mn-ea"/>
                <a:cs typeface="+mn-cs"/>
              </a:rPr>
              <a:t>Billboard </a:t>
            </a:r>
            <a:r>
              <a:rPr lang="fr-FR" sz="1200" kern="1200" dirty="0" smtClean="0">
                <a:solidFill>
                  <a:schemeClr val="tx1"/>
                </a:solidFill>
                <a:effectLst/>
                <a:latin typeface="+mn-lt"/>
                <a:ea typeface="+mn-ea"/>
                <a:cs typeface="+mn-cs"/>
              </a:rPr>
              <a:t>(40 disques arrivent en </a:t>
            </a:r>
            <a:r>
              <a:rPr lang="fr-FR" sz="1200" kern="1200" dirty="0" err="1" smtClean="0">
                <a:solidFill>
                  <a:schemeClr val="tx1"/>
                </a:solidFill>
                <a:effectLst/>
                <a:latin typeface="+mn-lt"/>
                <a:ea typeface="+mn-ea"/>
                <a:cs typeface="+mn-cs"/>
              </a:rPr>
              <a:t>tête</a:t>
            </a:r>
            <a:r>
              <a:rPr lang="fr-FR" sz="1200" kern="1200" dirty="0" smtClean="0">
                <a:solidFill>
                  <a:schemeClr val="tx1"/>
                </a:solidFill>
                <a:effectLst/>
                <a:latin typeface="+mn-lt"/>
                <a:ea typeface="+mn-ea"/>
                <a:cs typeface="+mn-cs"/>
              </a:rPr>
              <a:t>, contre 30 chez les majors, et deux sur trois sont des disques de rock’n’roll). Majors et labels </a:t>
            </a:r>
            <a:r>
              <a:rPr lang="fr-FR" sz="1200" kern="1200" dirty="0" err="1" smtClean="0">
                <a:solidFill>
                  <a:schemeClr val="tx1"/>
                </a:solidFill>
                <a:effectLst/>
                <a:latin typeface="+mn-lt"/>
                <a:ea typeface="+mn-ea"/>
                <a:cs typeface="+mn-cs"/>
              </a:rPr>
              <a:t>indépendants</a:t>
            </a:r>
            <a:r>
              <a:rPr lang="fr-FR" sz="1200" kern="1200" dirty="0" smtClean="0">
                <a:solidFill>
                  <a:schemeClr val="tx1"/>
                </a:solidFill>
                <a:effectLst/>
                <a:latin typeface="+mn-lt"/>
                <a:ea typeface="+mn-ea"/>
                <a:cs typeface="+mn-cs"/>
              </a:rPr>
              <a:t> confondus, les </a:t>
            </a:r>
            <a:r>
              <a:rPr lang="fr-FR" sz="1200" kern="1200" dirty="0" err="1" smtClean="0">
                <a:solidFill>
                  <a:schemeClr val="tx1"/>
                </a:solidFill>
                <a:effectLst/>
                <a:latin typeface="+mn-lt"/>
                <a:ea typeface="+mn-ea"/>
                <a:cs typeface="+mn-cs"/>
              </a:rPr>
              <a:t>succès</a:t>
            </a:r>
            <a:r>
              <a:rPr lang="fr-FR" sz="1200" kern="1200" dirty="0" smtClean="0">
                <a:solidFill>
                  <a:schemeClr val="tx1"/>
                </a:solidFill>
                <a:effectLst/>
                <a:latin typeface="+mn-lt"/>
                <a:ea typeface="+mn-ea"/>
                <a:cs typeface="+mn-cs"/>
              </a:rPr>
              <a:t> du rock’n’roll (43 </a:t>
            </a:r>
            <a:r>
              <a:rPr lang="fr-FR" sz="1200" kern="1200" dirty="0" err="1" smtClean="0">
                <a:solidFill>
                  <a:schemeClr val="tx1"/>
                </a:solidFill>
                <a:effectLst/>
                <a:latin typeface="+mn-lt"/>
                <a:ea typeface="+mn-ea"/>
                <a:cs typeface="+mn-cs"/>
              </a:rPr>
              <a:t>numéros</a:t>
            </a:r>
            <a:r>
              <a:rPr lang="fr-FR" sz="1200" kern="1200" dirty="0" smtClean="0">
                <a:solidFill>
                  <a:schemeClr val="tx1"/>
                </a:solidFill>
                <a:effectLst/>
                <a:latin typeface="+mn-lt"/>
                <a:ea typeface="+mn-ea"/>
                <a:cs typeface="+mn-cs"/>
              </a:rPr>
              <a:t> un au </a:t>
            </a:r>
            <a:r>
              <a:rPr lang="fr-FR" sz="1200" i="1" kern="1200" dirty="0" smtClean="0">
                <a:solidFill>
                  <a:schemeClr val="tx1"/>
                </a:solidFill>
                <a:effectLst/>
                <a:latin typeface="+mn-lt"/>
                <a:ea typeface="+mn-ea"/>
                <a:cs typeface="+mn-cs"/>
              </a:rPr>
              <a:t>Billboard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dépassent</a:t>
            </a:r>
            <a:r>
              <a:rPr lang="fr-FR" sz="1200" kern="1200" dirty="0" smtClean="0">
                <a:solidFill>
                  <a:schemeClr val="tx1"/>
                </a:solidFill>
                <a:effectLst/>
                <a:latin typeface="+mn-lt"/>
                <a:ea typeface="+mn-ea"/>
                <a:cs typeface="+mn-cs"/>
              </a:rPr>
              <a:t> les </a:t>
            </a:r>
            <a:r>
              <a:rPr lang="fr-FR" sz="1200" kern="1200" dirty="0" err="1" smtClean="0">
                <a:solidFill>
                  <a:schemeClr val="tx1"/>
                </a:solidFill>
                <a:effectLst/>
                <a:latin typeface="+mn-lt"/>
                <a:ea typeface="+mn-ea"/>
                <a:cs typeface="+mn-cs"/>
              </a:rPr>
              <a:t>résultats</a:t>
            </a:r>
            <a:r>
              <a:rPr lang="fr-FR" sz="1200" kern="1200" dirty="0" smtClean="0">
                <a:solidFill>
                  <a:schemeClr val="tx1"/>
                </a:solidFill>
                <a:effectLst/>
                <a:latin typeface="+mn-lt"/>
                <a:ea typeface="+mn-ea"/>
                <a:cs typeface="+mn-cs"/>
              </a:rPr>
              <a:t> des </a:t>
            </a:r>
            <a:r>
              <a:rPr lang="fr-FR" sz="1200" kern="1200" dirty="0" err="1" smtClean="0">
                <a:solidFill>
                  <a:schemeClr val="tx1"/>
                </a:solidFill>
                <a:effectLst/>
                <a:latin typeface="+mn-lt"/>
                <a:ea typeface="+mn-ea"/>
                <a:cs typeface="+mn-cs"/>
              </a:rPr>
              <a:t>variétés</a:t>
            </a:r>
            <a:r>
              <a:rPr lang="fr-FR" sz="1200" kern="1200" dirty="0" smtClean="0">
                <a:solidFill>
                  <a:schemeClr val="tx1"/>
                </a:solidFill>
                <a:effectLst/>
                <a:latin typeface="+mn-lt"/>
                <a:ea typeface="+mn-ea"/>
                <a:cs typeface="+mn-cs"/>
              </a:rPr>
              <a:t> (seulement 27). </a:t>
            </a:r>
            <a:endParaRPr lang="fr-FR" dirty="0" smtClean="0"/>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13</a:t>
            </a:fld>
            <a:endParaRPr lang="fr-FR"/>
          </a:p>
        </p:txBody>
      </p:sp>
    </p:spTree>
    <p:extLst>
      <p:ext uri="{BB962C8B-B14F-4D97-AF65-F5344CB8AC3E}">
        <p14:creationId xmlns="" xmlns:p14="http://schemas.microsoft.com/office/powerpoint/2010/main" val="1524035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5 - Producteurs plus âgés que les musiciens. Opportunisme et passion musicale / créateurs d’une patte sonore et dénicheurs de talents</a:t>
            </a:r>
          </a:p>
          <a:p>
            <a:endParaRPr lang="fr-FR" baseline="0" dirty="0" smtClean="0"/>
          </a:p>
          <a:p>
            <a:r>
              <a:rPr lang="fr-FR" baseline="0" dirty="0" smtClean="0"/>
              <a:t>Cas de Sam Phillips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14</a:t>
            </a:fld>
            <a:endParaRPr lang="fr-FR"/>
          </a:p>
        </p:txBody>
      </p:sp>
    </p:spTree>
    <p:extLst>
      <p:ext uri="{BB962C8B-B14F-4D97-AF65-F5344CB8AC3E}">
        <p14:creationId xmlns="" xmlns:p14="http://schemas.microsoft.com/office/powerpoint/2010/main" val="152403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Sur fond de vagues intrigues de la vie des lycéens, les scénaristes exploitent différents thèmes comme :</a:t>
            </a: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15</a:t>
            </a:fld>
            <a:endParaRPr lang="fr-FR"/>
          </a:p>
        </p:txBody>
      </p:sp>
    </p:spTree>
    <p:extLst>
      <p:ext uri="{BB962C8B-B14F-4D97-AF65-F5344CB8AC3E}">
        <p14:creationId xmlns="" xmlns:p14="http://schemas.microsoft.com/office/powerpoint/2010/main" val="174139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la délinquance juvénile </a:t>
            </a:r>
            <a:r>
              <a:rPr lang="fr-FR" sz="1200" b="1" kern="1200" dirty="0" smtClean="0">
                <a:solidFill>
                  <a:schemeClr val="tx1"/>
                </a:solidFill>
                <a:effectLst/>
                <a:latin typeface="+mn-lt"/>
                <a:ea typeface="+mn-ea"/>
                <a:cs typeface="+mn-cs"/>
              </a:rPr>
              <a:t>(V2) </a:t>
            </a:r>
            <a:r>
              <a:rPr lang="fr-FR" sz="1200" kern="1200" dirty="0" smtClean="0">
                <a:solidFill>
                  <a:schemeClr val="tx1"/>
                </a:solidFill>
                <a:effectLst/>
                <a:latin typeface="+mn-lt"/>
                <a:ea typeface="+mn-ea"/>
                <a:cs typeface="+mn-cs"/>
              </a:rPr>
              <a:t>(en pleine croissance partout aux Etats-Unis), </a:t>
            </a: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16</a:t>
            </a:fld>
            <a:endParaRPr lang="fr-FR"/>
          </a:p>
        </p:txBody>
      </p:sp>
    </p:spTree>
    <p:extLst>
      <p:ext uri="{BB962C8B-B14F-4D97-AF65-F5344CB8AC3E}">
        <p14:creationId xmlns="" xmlns:p14="http://schemas.microsoft.com/office/powerpoint/2010/main" val="1339640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sz="1200" kern="1200" dirty="0" smtClean="0">
                <a:solidFill>
                  <a:schemeClr val="tx1"/>
                </a:solidFill>
                <a:effectLst/>
                <a:latin typeface="+mn-lt"/>
                <a:ea typeface="+mn-ea"/>
                <a:cs typeface="+mn-cs"/>
              </a:rPr>
              <a:t>de la vie dissolue des jeunes rebelles </a:t>
            </a:r>
            <a:r>
              <a:rPr lang="fr-FR" sz="1200" b="1" kern="1200" dirty="0" smtClean="0">
                <a:solidFill>
                  <a:schemeClr val="tx1"/>
                </a:solidFill>
                <a:effectLst/>
                <a:latin typeface="+mn-lt"/>
                <a:ea typeface="+mn-ea"/>
                <a:cs typeface="+mn-cs"/>
              </a:rPr>
              <a:t>(V3)</a:t>
            </a:r>
            <a:r>
              <a:rPr lang="fr-FR" sz="1200" kern="1200" dirty="0" smtClean="0">
                <a:solidFill>
                  <a:schemeClr val="tx1"/>
                </a:solidFill>
                <a:effectLst/>
                <a:latin typeface="+mn-lt"/>
                <a:ea typeface="+mn-ea"/>
                <a:cs typeface="+mn-cs"/>
              </a:rPr>
              <a:t>, (qu'on peut voir d'une façon esthétisée dans </a:t>
            </a:r>
            <a:r>
              <a:rPr lang="fr-FR" sz="1200" i="1" kern="1200" dirty="0" smtClean="0">
                <a:solidFill>
                  <a:schemeClr val="tx1"/>
                </a:solidFill>
                <a:effectLst/>
                <a:latin typeface="+mn-lt"/>
                <a:ea typeface="+mn-ea"/>
                <a:cs typeface="+mn-cs"/>
              </a:rPr>
              <a:t>Rebel Without A Cause </a:t>
            </a:r>
            <a:r>
              <a:rPr lang="fr-FR" sz="1200" kern="1200" dirty="0" smtClean="0">
                <a:solidFill>
                  <a:schemeClr val="tx1"/>
                </a:solidFill>
                <a:effectLst/>
                <a:latin typeface="+mn-lt"/>
                <a:ea typeface="+mn-ea"/>
                <a:cs typeface="+mn-cs"/>
              </a:rPr>
              <a:t>avec James Dean</a:t>
            </a:r>
            <a:r>
              <a:rPr lang="fr-FR" dirty="0" smtClean="0">
                <a:effectLst/>
              </a:rPr>
              <a:t> </a:t>
            </a:r>
          </a:p>
          <a:p>
            <a:pPr marL="171450" indent="-171450">
              <a:buFontTx/>
              <a:buChar char="-"/>
            </a:pPr>
            <a:r>
              <a:rPr lang="fr-FR" dirty="0" smtClean="0">
                <a:effectLst/>
              </a:rPr>
              <a:t>Ici, il s’agit d’un film qui se situe dans une</a:t>
            </a:r>
            <a:r>
              <a:rPr lang="fr-FR" baseline="0" dirty="0" smtClean="0">
                <a:effectLst/>
              </a:rPr>
              <a:t> maison de correction de jeunes femmes qui ont commis des délits et actes de délinquance. </a:t>
            </a:r>
          </a:p>
          <a:p>
            <a:pPr marL="171450" indent="-171450">
              <a:buFontTx/>
              <a:buChar char="-"/>
            </a:pPr>
            <a:endParaRPr lang="fr-FR" baseline="0" dirty="0" smtClean="0">
              <a:effectLst/>
            </a:endParaRPr>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17</a:t>
            </a:fld>
            <a:endParaRPr lang="fr-FR"/>
          </a:p>
        </p:txBody>
      </p:sp>
    </p:spTree>
    <p:extLst>
      <p:ext uri="{BB962C8B-B14F-4D97-AF65-F5344CB8AC3E}">
        <p14:creationId xmlns="" xmlns:p14="http://schemas.microsoft.com/office/powerpoint/2010/main" val="857671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sz="1200" kern="1200" dirty="0" smtClean="0">
                <a:solidFill>
                  <a:schemeClr val="tx1"/>
                </a:solidFill>
                <a:effectLst/>
                <a:latin typeface="+mn-lt"/>
                <a:ea typeface="+mn-ea"/>
                <a:cs typeface="+mn-cs"/>
              </a:rPr>
              <a:t>des courses de voitures,</a:t>
            </a:r>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18</a:t>
            </a:fld>
            <a:endParaRPr lang="fr-FR"/>
          </a:p>
        </p:txBody>
      </p:sp>
    </p:spTree>
    <p:extLst>
      <p:ext uri="{BB962C8B-B14F-4D97-AF65-F5344CB8AC3E}">
        <p14:creationId xmlns="" xmlns:p14="http://schemas.microsoft.com/office/powerpoint/2010/main" val="902857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des combats de rue, et les duels au couteau qui se développent avec la naissance des gangs de jeunes,  </a:t>
            </a:r>
          </a:p>
          <a:p>
            <a:r>
              <a:rPr lang="fr-FR" sz="1200" kern="1200" dirty="0" smtClean="0">
                <a:solidFill>
                  <a:schemeClr val="tx1"/>
                </a:solidFill>
                <a:effectLst/>
                <a:latin typeface="+mn-lt"/>
                <a:ea typeface="+mn-ea"/>
                <a:cs typeface="+mn-cs"/>
              </a:rPr>
              <a:t>Le tout, sur un fond de promesses qu'il y aura du sexy, du frisson, et de l'adrénaline. </a:t>
            </a:r>
          </a:p>
          <a:p>
            <a:r>
              <a:rPr lang="fr-FR" sz="120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19</a:t>
            </a:fld>
            <a:endParaRPr lang="fr-FR"/>
          </a:p>
        </p:txBody>
      </p:sp>
    </p:spTree>
    <p:extLst>
      <p:ext uri="{BB962C8B-B14F-4D97-AF65-F5344CB8AC3E}">
        <p14:creationId xmlns="" xmlns:p14="http://schemas.microsoft.com/office/powerpoint/2010/main" val="62932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sz="1200" b="0" kern="1200" dirty="0" smtClean="0">
                <a:solidFill>
                  <a:schemeClr val="tx1"/>
                </a:solidFill>
                <a:effectLst/>
                <a:latin typeface="+mn-lt"/>
                <a:ea typeface="+mn-ea"/>
                <a:cs typeface="+mn-cs"/>
              </a:rPr>
              <a:t>1-</a:t>
            </a:r>
            <a:r>
              <a:rPr lang="fr-FR" sz="1200" b="0"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Historiquement, on peut dire que le rock’n’roll a toujours existé dans la culture musicale afro-américaine. </a:t>
            </a:r>
          </a:p>
          <a:p>
            <a:pPr marL="0" indent="0">
              <a:buFontTx/>
              <a:buNone/>
            </a:pPr>
            <a:r>
              <a:rPr lang="fr-FR" sz="1200" kern="1200" dirty="0" smtClean="0">
                <a:solidFill>
                  <a:schemeClr val="tx1"/>
                </a:solidFill>
                <a:effectLst/>
                <a:latin typeface="+mn-lt"/>
                <a:ea typeface="+mn-ea"/>
                <a:cs typeface="+mn-cs"/>
              </a:rPr>
              <a:t>Rock’n’roll était l’expression festive ou volontiers grivoise pour parler d’un blues particulièrement entraînant et rythmé</a:t>
            </a:r>
            <a:r>
              <a:rPr lang="fr-FR" sz="1200" kern="1200" baseline="0" dirty="0" smtClean="0">
                <a:solidFill>
                  <a:schemeClr val="tx1"/>
                </a:solidFill>
                <a:effectLst/>
                <a:latin typeface="+mn-lt"/>
                <a:ea typeface="+mn-ea"/>
                <a:cs typeface="+mn-cs"/>
              </a:rPr>
              <a:t> </a:t>
            </a:r>
          </a:p>
          <a:p>
            <a:pPr marL="0" indent="0">
              <a:buFontTx/>
              <a:buNone/>
            </a:pPr>
            <a:r>
              <a:rPr lang="fr-FR" sz="1200" kern="1200" baseline="0" dirty="0" smtClean="0">
                <a:solidFill>
                  <a:schemeClr val="tx1"/>
                </a:solidFill>
                <a:effectLst/>
                <a:latin typeface="+mn-lt"/>
                <a:ea typeface="+mn-ea"/>
                <a:cs typeface="+mn-cs"/>
              </a:rPr>
              <a:t>(notamment grâce à une accentuation rythmique toute particulière, l’accentuation sur le </a:t>
            </a:r>
            <a:r>
              <a:rPr lang="fr-FR" sz="1200" kern="1200" baseline="0" dirty="0" err="1" smtClean="0">
                <a:solidFill>
                  <a:schemeClr val="tx1"/>
                </a:solidFill>
                <a:effectLst/>
                <a:latin typeface="+mn-lt"/>
                <a:ea typeface="+mn-ea"/>
                <a:cs typeface="+mn-cs"/>
              </a:rPr>
              <a:t>Backbeat</a:t>
            </a:r>
            <a:r>
              <a:rPr lang="fr-FR" sz="1200" kern="1200" baseline="0" dirty="0" smtClean="0">
                <a:solidFill>
                  <a:schemeClr val="tx1"/>
                </a:solidFill>
                <a:effectLst/>
                <a:latin typeface="+mn-lt"/>
                <a:ea typeface="+mn-ea"/>
                <a:cs typeface="+mn-cs"/>
              </a:rPr>
              <a:t>, </a:t>
            </a:r>
          </a:p>
          <a:p>
            <a:pPr marL="0" indent="0">
              <a:buFontTx/>
              <a:buNone/>
            </a:pPr>
            <a:r>
              <a:rPr lang="fr-FR" sz="1200" kern="1200" baseline="0" dirty="0" smtClean="0">
                <a:solidFill>
                  <a:schemeClr val="tx1"/>
                </a:solidFill>
                <a:effectLst/>
                <a:latin typeface="+mn-lt"/>
                <a:ea typeface="+mn-ea"/>
                <a:cs typeface="+mn-cs"/>
              </a:rPr>
              <a:t>qui correspond aux frappes de caisse claire accentuées sur les temps 2 et 4 de la mesure à 4 temps)</a:t>
            </a:r>
            <a:r>
              <a:rPr lang="fr-FR" sz="1200"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a:t>
            </a:r>
          </a:p>
          <a:p>
            <a:pPr marL="0" indent="0">
              <a:buFontTx/>
              <a:buNone/>
            </a:pPr>
            <a:endParaRPr lang="fr-FR" sz="1200" kern="1200" dirty="0" smtClean="0">
              <a:solidFill>
                <a:schemeClr val="tx1"/>
              </a:solidFill>
              <a:effectLst/>
              <a:latin typeface="+mn-lt"/>
              <a:ea typeface="+mn-ea"/>
              <a:cs typeface="+mn-cs"/>
            </a:endParaRPr>
          </a:p>
          <a:p>
            <a:pPr marL="0" indent="0">
              <a:buFontTx/>
              <a:buNone/>
            </a:pPr>
            <a:r>
              <a:rPr lang="fr-FR" sz="1200" kern="1200" dirty="0" smtClean="0">
                <a:solidFill>
                  <a:schemeClr val="tx1"/>
                </a:solidFill>
                <a:effectLst/>
                <a:latin typeface="+mn-lt"/>
                <a:ea typeface="+mn-ea"/>
                <a:cs typeface="+mn-cs"/>
              </a:rPr>
              <a:t>Mais cette musique est néanmoins resté ségrégée et discriminée comme une musique infréquentable, vulgaire, incitant à la débauche,</a:t>
            </a:r>
          </a:p>
          <a:p>
            <a:pPr marL="0" indent="0">
              <a:buFontTx/>
              <a:buNone/>
            </a:pPr>
            <a:r>
              <a:rPr lang="fr-FR" sz="1200" kern="1200" dirty="0" smtClean="0">
                <a:solidFill>
                  <a:schemeClr val="tx1"/>
                </a:solidFill>
                <a:effectLst/>
                <a:latin typeface="+mn-lt"/>
                <a:ea typeface="+mn-ea"/>
                <a:cs typeface="+mn-cs"/>
              </a:rPr>
              <a:t>à la fois dans la société blanche majoritaire mais également dans classe supérieure afro-américaine. </a:t>
            </a:r>
          </a:p>
          <a:p>
            <a:pPr marL="0" indent="0">
              <a:buFontTx/>
              <a:buNone/>
            </a:pPr>
            <a:endParaRPr lang="fr-FR" sz="1200" kern="1200" dirty="0" smtClean="0">
              <a:solidFill>
                <a:schemeClr val="tx1"/>
              </a:solidFill>
              <a:effectLst/>
              <a:latin typeface="+mn-lt"/>
              <a:ea typeface="+mn-ea"/>
              <a:cs typeface="+mn-cs"/>
            </a:endParaRPr>
          </a:p>
          <a:p>
            <a:pPr marL="0" indent="0">
              <a:buFontTx/>
              <a:buNone/>
            </a:pPr>
            <a:r>
              <a:rPr lang="fr-FR" sz="1200" kern="1200" dirty="0" smtClean="0">
                <a:solidFill>
                  <a:schemeClr val="tx1"/>
                </a:solidFill>
                <a:effectLst/>
                <a:latin typeface="+mn-lt"/>
                <a:ea typeface="+mn-ea"/>
                <a:cs typeface="+mn-cs"/>
              </a:rPr>
              <a:t>Ce rock’n’roll afro-américain, étiqueté de Rhythm’n’blues avant les</a:t>
            </a:r>
            <a:r>
              <a:rPr lang="fr-FR" sz="1200" kern="1200" baseline="0" dirty="0" smtClean="0">
                <a:solidFill>
                  <a:schemeClr val="tx1"/>
                </a:solidFill>
                <a:effectLst/>
                <a:latin typeface="+mn-lt"/>
                <a:ea typeface="+mn-ea"/>
                <a:cs typeface="+mn-cs"/>
              </a:rPr>
              <a:t> années 1950</a:t>
            </a:r>
            <a:r>
              <a:rPr lang="fr-FR" sz="1200" kern="1200" dirty="0" smtClean="0">
                <a:solidFill>
                  <a:schemeClr val="tx1"/>
                </a:solidFill>
                <a:effectLst/>
                <a:latin typeface="+mn-lt"/>
                <a:ea typeface="+mn-ea"/>
                <a:cs typeface="+mn-cs"/>
              </a:rPr>
              <a:t>, est resté une musique communautaire </a:t>
            </a:r>
          </a:p>
          <a:p>
            <a:pPr marL="0" indent="0">
              <a:buFontTx/>
              <a:buNone/>
            </a:pPr>
            <a:r>
              <a:rPr lang="fr-FR" sz="1200" kern="1200" dirty="0" smtClean="0">
                <a:solidFill>
                  <a:schemeClr val="tx1"/>
                </a:solidFill>
                <a:effectLst/>
                <a:latin typeface="+mn-lt"/>
                <a:ea typeface="+mn-ea"/>
                <a:cs typeface="+mn-cs"/>
              </a:rPr>
              <a:t>et largement ignorée par la culture blanche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dominante</a:t>
            </a:r>
            <a:r>
              <a:rPr lang="fr-FR" sz="1200" kern="1200" baseline="0" dirty="0" smtClean="0">
                <a:solidFill>
                  <a:schemeClr val="tx1"/>
                </a:solidFill>
                <a:effectLst/>
                <a:latin typeface="+mn-lt"/>
                <a:ea typeface="+mn-ea"/>
                <a:cs typeface="+mn-cs"/>
              </a:rPr>
              <a:t> jusqu’à cette époque</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la société</a:t>
            </a:r>
            <a:r>
              <a:rPr lang="fr-FR" sz="1200" kern="1200" baseline="0" dirty="0" smtClean="0">
                <a:solidFill>
                  <a:schemeClr val="tx1"/>
                </a:solidFill>
                <a:effectLst/>
                <a:latin typeface="+mn-lt"/>
                <a:ea typeface="+mn-ea"/>
                <a:cs typeface="+mn-cs"/>
              </a:rPr>
              <a:t> majo</a:t>
            </a:r>
            <a:r>
              <a:rPr lang="fr-FR" sz="1200" kern="1200" dirty="0" smtClean="0">
                <a:solidFill>
                  <a:schemeClr val="tx1"/>
                </a:solidFill>
                <a:effectLst/>
                <a:latin typeface="+mn-lt"/>
                <a:ea typeface="+mn-ea"/>
                <a:cs typeface="+mn-cs"/>
              </a:rPr>
              <a:t>ritaire, le rhythm’n’blues, c’est la musique de « l’autre », de la population </a:t>
            </a:r>
            <a:r>
              <a:rPr lang="fr-FR" sz="1200" kern="1200" dirty="0" err="1" smtClean="0">
                <a:solidFill>
                  <a:schemeClr val="tx1"/>
                </a:solidFill>
                <a:effectLst/>
                <a:latin typeface="+mn-lt"/>
                <a:ea typeface="+mn-ea"/>
                <a:cs typeface="+mn-cs"/>
              </a:rPr>
              <a:t>ségréguée</a:t>
            </a:r>
            <a:r>
              <a:rPr lang="fr-FR" sz="1200" kern="1200" dirty="0" smtClean="0">
                <a:solidFill>
                  <a:schemeClr val="tx1"/>
                </a:solidFill>
                <a:effectLst/>
                <a:latin typeface="+mn-lt"/>
                <a:ea typeface="+mn-ea"/>
                <a:cs typeface="+mn-cs"/>
              </a:rPr>
              <a:t> Noire qui,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malgré́ la doctrine du</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séparés</a:t>
            </a:r>
            <a:r>
              <a:rPr lang="fr-FR" sz="1200" kern="1200" dirty="0" smtClean="0">
                <a:solidFill>
                  <a:schemeClr val="tx1"/>
                </a:solidFill>
                <a:effectLst/>
                <a:latin typeface="+mn-lt"/>
                <a:ea typeface="+mn-ea"/>
                <a:cs typeface="+mn-cs"/>
              </a:rPr>
              <a:t> mais </a:t>
            </a:r>
            <a:r>
              <a:rPr lang="fr-FR" sz="1200" kern="1200" dirty="0" err="1" smtClean="0">
                <a:solidFill>
                  <a:schemeClr val="tx1"/>
                </a:solidFill>
                <a:effectLst/>
                <a:latin typeface="+mn-lt"/>
                <a:ea typeface="+mn-ea"/>
                <a:cs typeface="+mn-cs"/>
              </a:rPr>
              <a:t>égaux</a:t>
            </a:r>
            <a:r>
              <a:rPr lang="fr-FR" sz="1200" kern="1200" dirty="0" smtClean="0">
                <a:solidFill>
                  <a:schemeClr val="tx1"/>
                </a:solidFill>
                <a:effectLst/>
                <a:latin typeface="+mn-lt"/>
                <a:ea typeface="+mn-ea"/>
                <a:cs typeface="+mn-cs"/>
              </a:rPr>
              <a:t> », n’en est pas moins </a:t>
            </a:r>
            <a:r>
              <a:rPr lang="fr-FR" sz="1200" kern="1200" dirty="0" err="1" smtClean="0">
                <a:solidFill>
                  <a:schemeClr val="tx1"/>
                </a:solidFill>
                <a:effectLst/>
                <a:latin typeface="+mn-lt"/>
                <a:ea typeface="+mn-ea"/>
                <a:cs typeface="+mn-cs"/>
              </a:rPr>
              <a:t>considérée</a:t>
            </a:r>
            <a:r>
              <a:rPr lang="fr-FR" sz="1200" kern="1200" dirty="0" smtClean="0">
                <a:solidFill>
                  <a:schemeClr val="tx1"/>
                </a:solidFill>
                <a:effectLst/>
                <a:latin typeface="+mn-lt"/>
                <a:ea typeface="+mn-ea"/>
                <a:cs typeface="+mn-cs"/>
              </a:rPr>
              <a:t> comme </a:t>
            </a:r>
            <a:r>
              <a:rPr lang="fr-FR" sz="1200" kern="1200" dirty="0" err="1" smtClean="0">
                <a:solidFill>
                  <a:schemeClr val="tx1"/>
                </a:solidFill>
                <a:effectLst/>
                <a:latin typeface="+mn-lt"/>
                <a:ea typeface="+mn-ea"/>
                <a:cs typeface="+mn-cs"/>
              </a:rPr>
              <a:t>inférieure</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Malgré cette</a:t>
            </a:r>
            <a:r>
              <a:rPr lang="fr-FR" sz="1200" kern="1200" baseline="0" dirty="0" smtClean="0">
                <a:solidFill>
                  <a:schemeClr val="tx1"/>
                </a:solidFill>
                <a:effectLst/>
                <a:latin typeface="+mn-lt"/>
                <a:ea typeface="+mn-ea"/>
                <a:cs typeface="+mn-cs"/>
              </a:rPr>
              <a:t> discrimination</a:t>
            </a:r>
            <a:r>
              <a:rPr lang="fr-FR" sz="1200" kern="1200" dirty="0" smtClean="0">
                <a:solidFill>
                  <a:schemeClr val="tx1"/>
                </a:solidFill>
                <a:effectLst/>
                <a:latin typeface="+mn-lt"/>
                <a:ea typeface="+mn-ea"/>
                <a:cs typeface="+mn-cs"/>
              </a:rPr>
              <a:t>, le rhythm’n’blues garde l’audace d’ignorer ou de se jouer des codes de l’industrie musicale blanche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en propageant des</a:t>
            </a:r>
            <a:r>
              <a:rPr lang="fr-FR" sz="1200" kern="1200" dirty="0" smtClean="0">
                <a:solidFill>
                  <a:schemeClr val="tx1"/>
                </a:solidFill>
                <a:effectLst/>
                <a:latin typeface="+mn-lt"/>
                <a:ea typeface="+mn-ea"/>
                <a:cs typeface="+mn-cs"/>
              </a:rPr>
              <a:t> rythmes de danse tapageurs et des textes crus qui expriment sans </a:t>
            </a:r>
            <a:r>
              <a:rPr lang="fr-FR" sz="1200" kern="1200" dirty="0" err="1" smtClean="0">
                <a:solidFill>
                  <a:schemeClr val="tx1"/>
                </a:solidFill>
                <a:effectLst/>
                <a:latin typeface="+mn-lt"/>
                <a:ea typeface="+mn-ea"/>
                <a:cs typeface="+mn-cs"/>
              </a:rPr>
              <a:t>réserve</a:t>
            </a:r>
            <a:r>
              <a:rPr lang="fr-FR" sz="1200" kern="1200" dirty="0" smtClean="0">
                <a:solidFill>
                  <a:schemeClr val="tx1"/>
                </a:solidFill>
                <a:effectLst/>
                <a:latin typeface="+mn-lt"/>
                <a:ea typeface="+mn-ea"/>
                <a:cs typeface="+mn-cs"/>
              </a:rPr>
              <a:t> les plaisirs charnels et un </a:t>
            </a:r>
            <a:r>
              <a:rPr lang="fr-FR" sz="1200" kern="1200" dirty="0" err="1" smtClean="0">
                <a:solidFill>
                  <a:schemeClr val="tx1"/>
                </a:solidFill>
                <a:effectLst/>
                <a:latin typeface="+mn-lt"/>
                <a:ea typeface="+mn-ea"/>
                <a:cs typeface="+mn-cs"/>
              </a:rPr>
              <a:t>goût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immodéré</a:t>
            </a:r>
            <a:r>
              <a:rPr lang="fr-FR" sz="1200" kern="1200" dirty="0" smtClean="0">
                <a:solidFill>
                  <a:schemeClr val="tx1"/>
                </a:solidFill>
                <a:effectLst/>
                <a:latin typeface="+mn-lt"/>
                <a:ea typeface="+mn-ea"/>
                <a:cs typeface="+mn-cs"/>
              </a:rPr>
              <a:t>́ pour la </a:t>
            </a:r>
            <a:r>
              <a:rPr lang="fr-FR" sz="1200" kern="1200" dirty="0" err="1" smtClean="0">
                <a:solidFill>
                  <a:schemeClr val="tx1"/>
                </a:solidFill>
                <a:effectLst/>
                <a:latin typeface="+mn-lt"/>
                <a:ea typeface="+mn-ea"/>
                <a:cs typeface="+mn-cs"/>
              </a:rPr>
              <a:t>fête</a:t>
            </a:r>
            <a:r>
              <a:rPr lang="fr-FR" sz="1200" kern="1200" dirty="0" smtClean="0">
                <a:solidFill>
                  <a:schemeClr val="tx1"/>
                </a:solidFill>
                <a:effectLst/>
                <a:latin typeface="+mn-lt"/>
                <a:ea typeface="+mn-ea"/>
                <a:cs typeface="+mn-cs"/>
              </a:rPr>
              <a:t>. </a:t>
            </a:r>
            <a:endParaRPr lang="fr-FR" dirty="0" smtClean="0"/>
          </a:p>
          <a:p>
            <a:pPr marL="0" indent="0">
              <a:buFontTx/>
              <a:buNone/>
            </a:pPr>
            <a:endParaRPr lang="fr-FR" sz="1200" kern="1200" dirty="0" smtClean="0">
              <a:solidFill>
                <a:schemeClr val="tx1"/>
              </a:solidFill>
              <a:effectLst/>
              <a:latin typeface="+mn-lt"/>
              <a:ea typeface="+mn-ea"/>
              <a:cs typeface="+mn-cs"/>
            </a:endParaRPr>
          </a:p>
          <a:p>
            <a:pPr marL="0" indent="0">
              <a:buFontTx/>
              <a:buNone/>
            </a:pPr>
            <a:endParaRPr lang="fr-FR" sz="1200" kern="1200" dirty="0" smtClean="0">
              <a:solidFill>
                <a:schemeClr val="tx1"/>
              </a:solidFill>
              <a:effectLst/>
              <a:latin typeface="+mn-lt"/>
              <a:ea typeface="+mn-ea"/>
              <a:cs typeface="+mn-cs"/>
            </a:endParaRPr>
          </a:p>
          <a:p>
            <a:pPr marL="0" indent="0">
              <a:buFontTx/>
              <a:buNone/>
            </a:pPr>
            <a:r>
              <a:rPr lang="fr-FR" sz="1200" kern="1200" dirty="0" smtClean="0">
                <a:solidFill>
                  <a:schemeClr val="tx1"/>
                </a:solidFill>
                <a:effectLst/>
                <a:latin typeface="+mn-lt"/>
                <a:ea typeface="+mn-ea"/>
                <a:cs typeface="+mn-cs"/>
              </a:rPr>
              <a:t>Voici ici des portraits</a:t>
            </a:r>
            <a:r>
              <a:rPr lang="fr-FR" sz="1200" kern="1200" baseline="0" dirty="0" smtClean="0">
                <a:solidFill>
                  <a:schemeClr val="tx1"/>
                </a:solidFill>
                <a:effectLst/>
                <a:latin typeface="+mn-lt"/>
                <a:ea typeface="+mn-ea"/>
                <a:cs typeface="+mn-cs"/>
              </a:rPr>
              <a:t> de quelques-uns de ses plus grands protagonistes du rock’n’roll d’avant le rock’n’roll (avant que les Blancs ne s’y mettent):</a:t>
            </a:r>
          </a:p>
          <a:p>
            <a:pPr marL="0" indent="0">
              <a:buFontTx/>
              <a:buNone/>
            </a:pPr>
            <a:r>
              <a:rPr lang="fr-FR" sz="1200" kern="1200" baseline="0" dirty="0" smtClean="0">
                <a:solidFill>
                  <a:schemeClr val="tx1"/>
                </a:solidFill>
                <a:effectLst/>
                <a:latin typeface="+mn-lt"/>
                <a:ea typeface="+mn-ea"/>
                <a:cs typeface="+mn-cs"/>
              </a:rPr>
              <a:t>Commentez les vignettes: </a:t>
            </a:r>
          </a:p>
          <a:p>
            <a:pPr marL="171450" indent="-171450">
              <a:buFontTx/>
              <a:buChar char="-"/>
            </a:pPr>
            <a:r>
              <a:rPr lang="fr-FR" sz="1200" kern="1200" baseline="0" dirty="0" smtClean="0">
                <a:solidFill>
                  <a:schemeClr val="tx1"/>
                </a:solidFill>
                <a:effectLst/>
                <a:latin typeface="+mn-lt"/>
                <a:ea typeface="+mn-ea"/>
                <a:cs typeface="+mn-cs"/>
              </a:rPr>
              <a:t>Louis Jordan: </a:t>
            </a:r>
            <a:r>
              <a:rPr lang="fr-FR" sz="1200" kern="1200" baseline="0" dirty="0" err="1" smtClean="0">
                <a:solidFill>
                  <a:schemeClr val="tx1"/>
                </a:solidFill>
                <a:effectLst/>
                <a:latin typeface="+mn-lt"/>
                <a:ea typeface="+mn-ea"/>
                <a:cs typeface="+mn-cs"/>
              </a:rPr>
              <a:t>Caldonia</a:t>
            </a:r>
            <a:r>
              <a:rPr lang="fr-FR" sz="1200" kern="1200" baseline="0" dirty="0" smtClean="0">
                <a:solidFill>
                  <a:schemeClr val="tx1"/>
                </a:solidFill>
                <a:effectLst/>
                <a:latin typeface="+mn-lt"/>
                <a:ea typeface="+mn-ea"/>
                <a:cs typeface="+mn-cs"/>
              </a:rPr>
              <a:t> (1945)</a:t>
            </a:r>
          </a:p>
          <a:p>
            <a:pPr marL="171450" indent="-171450">
              <a:buFontTx/>
              <a:buChar char="-"/>
            </a:pPr>
            <a:r>
              <a:rPr lang="fr-FR" sz="1200" kern="1200" baseline="0" dirty="0" err="1" smtClean="0">
                <a:solidFill>
                  <a:schemeClr val="tx1"/>
                </a:solidFill>
                <a:effectLst/>
                <a:latin typeface="+mn-lt"/>
                <a:ea typeface="+mn-ea"/>
                <a:cs typeface="+mn-cs"/>
              </a:rPr>
              <a:t>Big</a:t>
            </a:r>
            <a:r>
              <a:rPr lang="fr-FR" sz="1200" kern="1200" baseline="0" dirty="0" smtClean="0">
                <a:solidFill>
                  <a:schemeClr val="tx1"/>
                </a:solidFill>
                <a:effectLst/>
                <a:latin typeface="+mn-lt"/>
                <a:ea typeface="+mn-ea"/>
                <a:cs typeface="+mn-cs"/>
              </a:rPr>
              <a:t> Joe Turner: </a:t>
            </a:r>
            <a:r>
              <a:rPr lang="fr-FR" sz="1200" i="1" kern="1200" baseline="0" dirty="0" err="1" smtClean="0">
                <a:solidFill>
                  <a:schemeClr val="tx1"/>
                </a:solidFill>
                <a:effectLst/>
                <a:latin typeface="+mn-lt"/>
                <a:ea typeface="+mn-ea"/>
                <a:cs typeface="+mn-cs"/>
              </a:rPr>
              <a:t>Shake</a:t>
            </a:r>
            <a:r>
              <a:rPr lang="fr-FR" sz="1200" i="1" kern="1200" baseline="0" dirty="0" smtClean="0">
                <a:solidFill>
                  <a:schemeClr val="tx1"/>
                </a:solidFill>
                <a:effectLst/>
                <a:latin typeface="+mn-lt"/>
                <a:ea typeface="+mn-ea"/>
                <a:cs typeface="+mn-cs"/>
              </a:rPr>
              <a:t>, </a:t>
            </a:r>
            <a:r>
              <a:rPr lang="fr-FR" sz="1200" i="1" kern="1200" baseline="0" dirty="0" err="1" smtClean="0">
                <a:solidFill>
                  <a:schemeClr val="tx1"/>
                </a:solidFill>
                <a:effectLst/>
                <a:latin typeface="+mn-lt"/>
                <a:ea typeface="+mn-ea"/>
                <a:cs typeface="+mn-cs"/>
              </a:rPr>
              <a:t>Rattle</a:t>
            </a:r>
            <a:r>
              <a:rPr lang="fr-FR" sz="1200" i="1" kern="1200" baseline="0" dirty="0" smtClean="0">
                <a:solidFill>
                  <a:schemeClr val="tx1"/>
                </a:solidFill>
                <a:effectLst/>
                <a:latin typeface="+mn-lt"/>
                <a:ea typeface="+mn-ea"/>
                <a:cs typeface="+mn-cs"/>
              </a:rPr>
              <a:t> and Roll </a:t>
            </a:r>
            <a:r>
              <a:rPr lang="fr-FR" sz="1200" i="0" kern="1200" baseline="0" dirty="0" smtClean="0">
                <a:solidFill>
                  <a:schemeClr val="tx1"/>
                </a:solidFill>
                <a:effectLst/>
                <a:latin typeface="+mn-lt"/>
                <a:ea typeface="+mn-ea"/>
                <a:cs typeface="+mn-cs"/>
              </a:rPr>
              <a:t>(qui deviendra un succès dans les </a:t>
            </a:r>
            <a:r>
              <a:rPr lang="fr-FR" sz="1200" i="0" kern="1200" baseline="0" dirty="0" err="1" smtClean="0">
                <a:solidFill>
                  <a:schemeClr val="tx1"/>
                </a:solidFill>
                <a:effectLst/>
                <a:latin typeface="+mn-lt"/>
                <a:ea typeface="+mn-ea"/>
                <a:cs typeface="+mn-cs"/>
              </a:rPr>
              <a:t>charts</a:t>
            </a:r>
            <a:r>
              <a:rPr lang="fr-FR" sz="1200" i="0" kern="1200" baseline="0" dirty="0" smtClean="0">
                <a:solidFill>
                  <a:schemeClr val="tx1"/>
                </a:solidFill>
                <a:effectLst/>
                <a:latin typeface="+mn-lt"/>
                <a:ea typeface="+mn-ea"/>
                <a:cs typeface="+mn-cs"/>
              </a:rPr>
              <a:t> avec Bill Haley)</a:t>
            </a:r>
          </a:p>
          <a:p>
            <a:pPr marL="171450" indent="-171450">
              <a:buFontTx/>
              <a:buChar char="-"/>
            </a:pPr>
            <a:r>
              <a:rPr lang="fr-FR" sz="1200" i="0" kern="1200" baseline="0" dirty="0" smtClean="0">
                <a:solidFill>
                  <a:schemeClr val="tx1"/>
                </a:solidFill>
                <a:effectLst/>
                <a:latin typeface="+mn-lt"/>
                <a:ea typeface="+mn-ea"/>
                <a:cs typeface="+mn-cs"/>
              </a:rPr>
              <a:t>Roy Brown, un de ces Blues </a:t>
            </a:r>
            <a:r>
              <a:rPr lang="fr-FR" sz="1200" i="0" kern="1200" baseline="0" dirty="0" err="1" smtClean="0">
                <a:solidFill>
                  <a:schemeClr val="tx1"/>
                </a:solidFill>
                <a:effectLst/>
                <a:latin typeface="+mn-lt"/>
                <a:ea typeface="+mn-ea"/>
                <a:cs typeface="+mn-cs"/>
              </a:rPr>
              <a:t>Shouters</a:t>
            </a:r>
            <a:r>
              <a:rPr lang="fr-FR" sz="1200" i="0" kern="1200" baseline="0" dirty="0" smtClean="0">
                <a:solidFill>
                  <a:schemeClr val="tx1"/>
                </a:solidFill>
                <a:effectLst/>
                <a:latin typeface="+mn-lt"/>
                <a:ea typeface="+mn-ea"/>
                <a:cs typeface="+mn-cs"/>
              </a:rPr>
              <a:t> qui a écrit quelques unes des chansons les plus reprises par les rockers blancs dont </a:t>
            </a:r>
            <a:r>
              <a:rPr lang="fr-FR" sz="1200" i="1" kern="1200" baseline="0" dirty="0" smtClean="0">
                <a:solidFill>
                  <a:schemeClr val="tx1"/>
                </a:solidFill>
                <a:effectLst/>
                <a:latin typeface="+mn-lt"/>
                <a:ea typeface="+mn-ea"/>
                <a:cs typeface="+mn-cs"/>
              </a:rPr>
              <a:t>Good </a:t>
            </a:r>
            <a:r>
              <a:rPr lang="fr-FR" sz="1200" i="1" kern="1200" baseline="0" dirty="0" err="1" smtClean="0">
                <a:solidFill>
                  <a:schemeClr val="tx1"/>
                </a:solidFill>
                <a:effectLst/>
                <a:latin typeface="+mn-lt"/>
                <a:ea typeface="+mn-ea"/>
                <a:cs typeface="+mn-cs"/>
              </a:rPr>
              <a:t>Rockin</a:t>
            </a:r>
            <a:r>
              <a:rPr lang="fr-FR" sz="1200" i="1" kern="1200" baseline="0" dirty="0" smtClean="0">
                <a:solidFill>
                  <a:schemeClr val="tx1"/>
                </a:solidFill>
                <a:effectLst/>
                <a:latin typeface="+mn-lt"/>
                <a:ea typeface="+mn-ea"/>
                <a:cs typeface="+mn-cs"/>
              </a:rPr>
              <a:t> </a:t>
            </a:r>
            <a:r>
              <a:rPr lang="fr-FR" sz="1200" i="1" kern="1200" baseline="0" dirty="0" err="1" smtClean="0">
                <a:solidFill>
                  <a:schemeClr val="tx1"/>
                </a:solidFill>
                <a:effectLst/>
                <a:latin typeface="+mn-lt"/>
                <a:ea typeface="+mn-ea"/>
                <a:cs typeface="+mn-cs"/>
              </a:rPr>
              <a:t>Tonight</a:t>
            </a:r>
            <a:r>
              <a:rPr lang="fr-FR" sz="1200" i="1" kern="1200" baseline="0" dirty="0" smtClean="0">
                <a:solidFill>
                  <a:schemeClr val="tx1"/>
                </a:solidFill>
                <a:effectLst/>
                <a:latin typeface="+mn-lt"/>
                <a:ea typeface="+mn-ea"/>
                <a:cs typeface="+mn-cs"/>
              </a:rPr>
              <a:t>. </a:t>
            </a:r>
            <a:r>
              <a:rPr lang="fr-FR" sz="1200" i="0" kern="1200" baseline="0" dirty="0" smtClean="0">
                <a:solidFill>
                  <a:schemeClr val="tx1"/>
                </a:solidFill>
                <a:effectLst/>
                <a:latin typeface="+mn-lt"/>
                <a:ea typeface="+mn-ea"/>
                <a:cs typeface="+mn-cs"/>
              </a:rPr>
              <a:t> </a:t>
            </a:r>
          </a:p>
          <a:p>
            <a:pPr marL="171450" indent="-171450">
              <a:buFontTx/>
              <a:buChar char="-"/>
            </a:pPr>
            <a:r>
              <a:rPr lang="fr-FR" sz="1200" i="0" kern="1200" baseline="0" dirty="0" err="1" smtClean="0">
                <a:solidFill>
                  <a:schemeClr val="tx1"/>
                </a:solidFill>
                <a:effectLst/>
                <a:latin typeface="+mn-lt"/>
                <a:ea typeface="+mn-ea"/>
                <a:cs typeface="+mn-cs"/>
              </a:rPr>
              <a:t>Wynonie</a:t>
            </a:r>
            <a:r>
              <a:rPr lang="fr-FR" sz="1200" i="0" kern="1200" baseline="0" dirty="0" smtClean="0">
                <a:solidFill>
                  <a:schemeClr val="tx1"/>
                </a:solidFill>
                <a:effectLst/>
                <a:latin typeface="+mn-lt"/>
                <a:ea typeface="+mn-ea"/>
                <a:cs typeface="+mn-cs"/>
              </a:rPr>
              <a:t> Harris (blues </a:t>
            </a:r>
            <a:r>
              <a:rPr lang="fr-FR" sz="1200" i="0" kern="1200" baseline="0" dirty="0" err="1" smtClean="0">
                <a:solidFill>
                  <a:schemeClr val="tx1"/>
                </a:solidFill>
                <a:effectLst/>
                <a:latin typeface="+mn-lt"/>
                <a:ea typeface="+mn-ea"/>
                <a:cs typeface="+mn-cs"/>
              </a:rPr>
              <a:t>shouter</a:t>
            </a:r>
            <a:r>
              <a:rPr lang="fr-FR" sz="1200" i="0" kern="1200" baseline="0" dirty="0" smtClean="0">
                <a:solidFill>
                  <a:schemeClr val="tx1"/>
                </a:solidFill>
                <a:effectLst/>
                <a:latin typeface="+mn-lt"/>
                <a:ea typeface="+mn-ea"/>
                <a:cs typeface="+mn-cs"/>
              </a:rPr>
              <a:t> et réputation de grand danseur)</a:t>
            </a:r>
          </a:p>
          <a:p>
            <a:pPr marL="171450" indent="-171450">
              <a:buFontTx/>
              <a:buChar char="-"/>
            </a:pPr>
            <a:r>
              <a:rPr lang="fr-FR" sz="1200" i="0" kern="1200" baseline="0" dirty="0" err="1" smtClean="0">
                <a:solidFill>
                  <a:schemeClr val="tx1"/>
                </a:solidFill>
                <a:effectLst/>
                <a:latin typeface="+mn-lt"/>
                <a:ea typeface="+mn-ea"/>
                <a:cs typeface="+mn-cs"/>
              </a:rPr>
              <a:t>Big</a:t>
            </a:r>
            <a:r>
              <a:rPr lang="fr-FR" sz="1200" i="0" kern="1200" baseline="0" dirty="0" smtClean="0">
                <a:solidFill>
                  <a:schemeClr val="tx1"/>
                </a:solidFill>
                <a:effectLst/>
                <a:latin typeface="+mn-lt"/>
                <a:ea typeface="+mn-ea"/>
                <a:cs typeface="+mn-cs"/>
              </a:rPr>
              <a:t> Jay </a:t>
            </a:r>
            <a:r>
              <a:rPr lang="fr-FR" sz="1200" i="0" kern="1200" baseline="0" dirty="0" err="1" smtClean="0">
                <a:solidFill>
                  <a:schemeClr val="tx1"/>
                </a:solidFill>
                <a:effectLst/>
                <a:latin typeface="+mn-lt"/>
                <a:ea typeface="+mn-ea"/>
                <a:cs typeface="+mn-cs"/>
              </a:rPr>
              <a:t>McNeely</a:t>
            </a:r>
            <a:r>
              <a:rPr lang="fr-FR" sz="1200" i="0" kern="1200" baseline="0" dirty="0" smtClean="0">
                <a:solidFill>
                  <a:schemeClr val="tx1"/>
                </a:solidFill>
                <a:effectLst/>
                <a:latin typeface="+mn-lt"/>
                <a:ea typeface="+mn-ea"/>
                <a:cs typeface="+mn-cs"/>
              </a:rPr>
              <a:t> (</a:t>
            </a:r>
            <a:r>
              <a:rPr lang="fr-FR" sz="1200" i="0" kern="1200" baseline="0" dirty="0" err="1" smtClean="0">
                <a:solidFill>
                  <a:schemeClr val="tx1"/>
                </a:solidFill>
                <a:effectLst/>
                <a:latin typeface="+mn-lt"/>
                <a:ea typeface="+mn-ea"/>
                <a:cs typeface="+mn-cs"/>
              </a:rPr>
              <a:t>Honkers</a:t>
            </a:r>
            <a:r>
              <a:rPr lang="fr-FR" sz="1200" i="0" kern="1200" baseline="0" dirty="0" smtClean="0">
                <a:solidFill>
                  <a:schemeClr val="tx1"/>
                </a:solidFill>
                <a:effectLst/>
                <a:latin typeface="+mn-lt"/>
                <a:ea typeface="+mn-ea"/>
                <a:cs typeface="+mn-cs"/>
              </a:rPr>
              <a:t>, hurleurs de saxophone)</a:t>
            </a:r>
          </a:p>
          <a:p>
            <a:pPr marL="171450" indent="-171450">
              <a:buFontTx/>
              <a:buChar char="-"/>
            </a:pPr>
            <a:r>
              <a:rPr lang="fr-FR" sz="1200" i="0" kern="1200" baseline="0" dirty="0" smtClean="0">
                <a:solidFill>
                  <a:schemeClr val="tx1"/>
                </a:solidFill>
                <a:effectLst/>
                <a:latin typeface="+mn-lt"/>
                <a:ea typeface="+mn-ea"/>
                <a:cs typeface="+mn-cs"/>
              </a:rPr>
              <a:t>Amos </a:t>
            </a:r>
            <a:r>
              <a:rPr lang="fr-FR" sz="1200" i="0" kern="1200" baseline="0" dirty="0" err="1" smtClean="0">
                <a:solidFill>
                  <a:schemeClr val="tx1"/>
                </a:solidFill>
                <a:effectLst/>
                <a:latin typeface="+mn-lt"/>
                <a:ea typeface="+mn-ea"/>
                <a:cs typeface="+mn-cs"/>
              </a:rPr>
              <a:t>Milburn</a:t>
            </a:r>
            <a:r>
              <a:rPr lang="fr-FR" sz="1200" i="0" kern="1200" baseline="0" dirty="0" smtClean="0">
                <a:solidFill>
                  <a:schemeClr val="tx1"/>
                </a:solidFill>
                <a:effectLst/>
                <a:latin typeface="+mn-lt"/>
                <a:ea typeface="+mn-ea"/>
                <a:cs typeface="+mn-cs"/>
              </a:rPr>
              <a:t> (pianiste de </a:t>
            </a:r>
            <a:r>
              <a:rPr lang="fr-FR" sz="1200" i="0" kern="1200" baseline="0" dirty="0" err="1" smtClean="0">
                <a:solidFill>
                  <a:schemeClr val="tx1"/>
                </a:solidFill>
                <a:effectLst/>
                <a:latin typeface="+mn-lt"/>
                <a:ea typeface="+mn-ea"/>
                <a:cs typeface="+mn-cs"/>
              </a:rPr>
              <a:t>boogie</a:t>
            </a:r>
            <a:r>
              <a:rPr lang="fr-FR" sz="1200" i="0" kern="1200" baseline="0" dirty="0" smtClean="0">
                <a:solidFill>
                  <a:schemeClr val="tx1"/>
                </a:solidFill>
                <a:effectLst/>
                <a:latin typeface="+mn-lt"/>
                <a:ea typeface="+mn-ea"/>
                <a:cs typeface="+mn-cs"/>
              </a:rPr>
              <a:t> </a:t>
            </a:r>
            <a:r>
              <a:rPr lang="fr-FR" sz="1200" i="0" kern="1200" baseline="0" dirty="0" err="1" smtClean="0">
                <a:solidFill>
                  <a:schemeClr val="tx1"/>
                </a:solidFill>
                <a:effectLst/>
                <a:latin typeface="+mn-lt"/>
                <a:ea typeface="+mn-ea"/>
                <a:cs typeface="+mn-cs"/>
              </a:rPr>
              <a:t>woogie</a:t>
            </a:r>
            <a:r>
              <a:rPr lang="fr-FR" sz="1200" i="0" kern="1200" baseline="0" dirty="0" smtClean="0">
                <a:solidFill>
                  <a:schemeClr val="tx1"/>
                </a:solidFill>
                <a:effectLst/>
                <a:latin typeface="+mn-lt"/>
                <a:ea typeface="+mn-ea"/>
                <a:cs typeface="+mn-cs"/>
              </a:rPr>
              <a:t> réputé pour ses chansons sur l’alcool et l’ivresse)</a:t>
            </a:r>
            <a:r>
              <a:rPr lang="fr-FR" sz="1200" kern="1200" dirty="0" smtClean="0">
                <a:solidFill>
                  <a:schemeClr val="tx1"/>
                </a:solidFill>
                <a:effectLst/>
                <a:latin typeface="+mn-lt"/>
                <a:ea typeface="+mn-ea"/>
                <a:cs typeface="+mn-cs"/>
              </a:rPr>
              <a:t> </a:t>
            </a:r>
          </a:p>
          <a:p>
            <a:pPr marL="171450" indent="-171450">
              <a:buFontTx/>
              <a:buChar char="-"/>
            </a:pPr>
            <a:endParaRPr lang="fr-FR" sz="1200" kern="120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Pour ne pas passer tout cela sous silence, écoute</a:t>
            </a:r>
            <a:r>
              <a:rPr lang="fr-FR" sz="1200" kern="1200" baseline="0" dirty="0" smtClean="0">
                <a:solidFill>
                  <a:schemeClr val="tx1"/>
                </a:solidFill>
                <a:effectLst/>
                <a:latin typeface="+mn-lt"/>
                <a:ea typeface="+mn-ea"/>
                <a:cs typeface="+mn-cs"/>
              </a:rPr>
              <a:t> d’une chanson de Roy Brown enregistrée en 1947,</a:t>
            </a:r>
          </a:p>
          <a:p>
            <a:pPr marL="0" indent="0">
              <a:buFontTx/>
              <a:buNone/>
            </a:pPr>
            <a:r>
              <a:rPr lang="fr-FR" sz="1200" i="0" kern="1200" dirty="0" smtClean="0">
                <a:solidFill>
                  <a:schemeClr val="tx1"/>
                </a:solidFill>
                <a:effectLst/>
                <a:latin typeface="+mn-lt"/>
                <a:ea typeface="+mn-ea"/>
                <a:cs typeface="+mn-cs"/>
              </a:rPr>
              <a:t>qui</a:t>
            </a:r>
            <a:r>
              <a:rPr lang="fr-FR" sz="1200" i="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anticipe l’</a:t>
            </a:r>
            <a:r>
              <a:rPr lang="fr-FR" sz="1200" kern="1200" dirty="0" err="1" smtClean="0">
                <a:solidFill>
                  <a:schemeClr val="tx1"/>
                </a:solidFill>
                <a:effectLst/>
                <a:latin typeface="+mn-lt"/>
                <a:ea typeface="+mn-ea"/>
                <a:cs typeface="+mn-cs"/>
              </a:rPr>
              <a:t>énergie</a:t>
            </a:r>
            <a:r>
              <a:rPr lang="fr-FR" sz="1200" kern="1200" dirty="0" smtClean="0">
                <a:solidFill>
                  <a:schemeClr val="tx1"/>
                </a:solidFill>
                <a:effectLst/>
                <a:latin typeface="+mn-lt"/>
                <a:ea typeface="+mn-ea"/>
                <a:cs typeface="+mn-cs"/>
              </a:rPr>
              <a:t> et le </a:t>
            </a:r>
            <a:r>
              <a:rPr lang="fr-FR" sz="1200" i="1" kern="1200" dirty="0" smtClean="0">
                <a:solidFill>
                  <a:schemeClr val="tx1"/>
                </a:solidFill>
                <a:effectLst/>
                <a:latin typeface="+mn-lt"/>
                <a:ea typeface="+mn-ea"/>
                <a:cs typeface="+mn-cs"/>
              </a:rPr>
              <a:t>beat </a:t>
            </a:r>
            <a:r>
              <a:rPr lang="fr-FR" sz="1200" i="0" kern="1200" dirty="0" smtClean="0">
                <a:solidFill>
                  <a:schemeClr val="tx1"/>
                </a:solidFill>
                <a:effectLst/>
                <a:latin typeface="+mn-lt"/>
                <a:ea typeface="+mn-ea"/>
                <a:cs typeface="+mn-cs"/>
              </a:rPr>
              <a:t>qui</a:t>
            </a:r>
            <a:r>
              <a:rPr lang="fr-FR" sz="1200" i="0" kern="1200" baseline="0" dirty="0" smtClean="0">
                <a:solidFill>
                  <a:schemeClr val="tx1"/>
                </a:solidFill>
                <a:effectLst/>
                <a:latin typeface="+mn-lt"/>
                <a:ea typeface="+mn-ea"/>
                <a:cs typeface="+mn-cs"/>
              </a:rPr>
              <a:t> vont apparaître dans le rock’n’roll blanc. </a:t>
            </a:r>
          </a:p>
          <a:p>
            <a:pPr marL="0" indent="0">
              <a:buFontTx/>
              <a:buNone/>
            </a:pPr>
            <a:endParaRPr lang="fr-FR" sz="1200" kern="1200" dirty="0" smtClean="0">
              <a:solidFill>
                <a:schemeClr val="tx1"/>
              </a:solidFill>
              <a:effectLst/>
              <a:latin typeface="+mn-lt"/>
              <a:ea typeface="+mn-ea"/>
              <a:cs typeface="+mn-cs"/>
            </a:endParaRPr>
          </a:p>
          <a:p>
            <a:pPr marL="171450" indent="-171450">
              <a:buFontTx/>
              <a:buChar char="-"/>
            </a:pPr>
            <a:r>
              <a:rPr lang="fr-FR" sz="1200" kern="1200" baseline="0" dirty="0" smtClean="0">
                <a:solidFill>
                  <a:schemeClr val="tx1"/>
                </a:solidFill>
                <a:effectLst/>
                <a:latin typeface="+mn-lt"/>
                <a:ea typeface="+mn-ea"/>
                <a:cs typeface="+mn-cs"/>
              </a:rPr>
              <a:t>Musicalement, c</a:t>
            </a:r>
            <a:r>
              <a:rPr lang="fr-FR" sz="1200" kern="1200" dirty="0" smtClean="0">
                <a:solidFill>
                  <a:schemeClr val="tx1"/>
                </a:solidFill>
                <a:effectLst/>
                <a:latin typeface="+mn-lt"/>
                <a:ea typeface="+mn-ea"/>
                <a:cs typeface="+mn-cs"/>
              </a:rPr>
              <a:t>’est déjà indéniablement</a:t>
            </a:r>
            <a:r>
              <a:rPr lang="fr-FR" sz="1200" kern="1200" baseline="0" dirty="0" smtClean="0">
                <a:solidFill>
                  <a:schemeClr val="tx1"/>
                </a:solidFill>
                <a:effectLst/>
                <a:latin typeface="+mn-lt"/>
                <a:ea typeface="+mn-ea"/>
                <a:cs typeface="+mn-cs"/>
              </a:rPr>
              <a:t> du rock’n’roll par bien des aspects et on peut déjà trouver des enregistrements de ce type une bonne décennie avant cet enregistrement. </a:t>
            </a:r>
          </a:p>
          <a:p>
            <a:pPr marL="171450" indent="-171450">
              <a:buFontTx/>
              <a:buChar char="-"/>
            </a:pPr>
            <a:r>
              <a:rPr lang="fr-FR" sz="1200" kern="1200" baseline="0" dirty="0" smtClean="0">
                <a:solidFill>
                  <a:schemeClr val="tx1"/>
                </a:solidFill>
                <a:effectLst/>
                <a:latin typeface="+mn-lt"/>
                <a:ea typeface="+mn-ea"/>
                <a:cs typeface="+mn-cs"/>
              </a:rPr>
              <a:t>ECOUTE DE HURRY HURRY BABE, Roy Brown, 1952. </a:t>
            </a:r>
          </a:p>
          <a:p>
            <a:pPr marL="0" indent="0">
              <a:buFontTx/>
              <a:buNone/>
            </a:pPr>
            <a:endParaRPr lang="fr-FR" sz="1200" kern="1200" dirty="0" smtClean="0">
              <a:solidFill>
                <a:schemeClr val="tx1"/>
              </a:solidFill>
              <a:effectLst/>
              <a:latin typeface="+mn-lt"/>
              <a:ea typeface="+mn-ea"/>
              <a:cs typeface="+mn-cs"/>
            </a:endParaRPr>
          </a:p>
          <a:p>
            <a:pPr marL="0" indent="0">
              <a:buFontTx/>
              <a:buNone/>
            </a:pPr>
            <a:r>
              <a:rPr lang="fr-FR" sz="1200" kern="1200" dirty="0" smtClean="0">
                <a:solidFill>
                  <a:schemeClr val="tx1"/>
                </a:solidFill>
                <a:effectLst/>
                <a:latin typeface="+mn-lt"/>
                <a:ea typeface="+mn-ea"/>
                <a:cs typeface="+mn-cs"/>
              </a:rPr>
              <a:t>Quand Roy</a:t>
            </a:r>
            <a:r>
              <a:rPr lang="fr-FR" sz="1200" kern="1200" baseline="0" dirty="0" smtClean="0">
                <a:solidFill>
                  <a:schemeClr val="tx1"/>
                </a:solidFill>
                <a:effectLst/>
                <a:latin typeface="+mn-lt"/>
                <a:ea typeface="+mn-ea"/>
                <a:cs typeface="+mn-cs"/>
              </a:rPr>
              <a:t> Brown</a:t>
            </a:r>
            <a:r>
              <a:rPr lang="fr-FR" sz="1200" kern="1200" dirty="0" smtClean="0">
                <a:solidFill>
                  <a:schemeClr val="tx1"/>
                </a:solidFill>
                <a:effectLst/>
                <a:latin typeface="+mn-lt"/>
                <a:ea typeface="+mn-ea"/>
                <a:cs typeface="+mn-cs"/>
              </a:rPr>
              <a:t> chante « </a:t>
            </a:r>
            <a:r>
              <a:rPr lang="fr-FR" sz="1200" i="1" kern="1200" dirty="0" err="1" smtClean="0">
                <a:solidFill>
                  <a:schemeClr val="tx1"/>
                </a:solidFill>
                <a:effectLst/>
                <a:latin typeface="+mn-lt"/>
                <a:ea typeface="+mn-ea"/>
                <a:cs typeface="+mn-cs"/>
              </a:rPr>
              <a:t>Hurry</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hurry</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hurry</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en boucle, sur l’inflexion d’une seule note, avec</a:t>
            </a:r>
            <a:r>
              <a:rPr lang="fr-FR" sz="1200" kern="1200" baseline="0" dirty="0" smtClean="0">
                <a:solidFill>
                  <a:schemeClr val="tx1"/>
                </a:solidFill>
                <a:effectLst/>
                <a:latin typeface="+mn-lt"/>
                <a:ea typeface="+mn-ea"/>
                <a:cs typeface="+mn-cs"/>
              </a:rPr>
              <a:t> sa voix </a:t>
            </a:r>
            <a:r>
              <a:rPr lang="fr-FR" sz="1200" kern="1200" dirty="0" smtClean="0">
                <a:solidFill>
                  <a:schemeClr val="tx1"/>
                </a:solidFill>
                <a:effectLst/>
                <a:latin typeface="+mn-lt"/>
                <a:ea typeface="+mn-ea"/>
                <a:cs typeface="+mn-cs"/>
              </a:rPr>
              <a:t>puissante et excessive, </a:t>
            </a:r>
          </a:p>
          <a:p>
            <a:pPr marL="0" indent="0">
              <a:buFontTx/>
              <a:buNone/>
            </a:pPr>
            <a:r>
              <a:rPr lang="fr-FR" sz="1200" kern="1200" dirty="0" smtClean="0">
                <a:solidFill>
                  <a:schemeClr val="tx1"/>
                </a:solidFill>
                <a:effectLst/>
                <a:latin typeface="+mn-lt"/>
                <a:ea typeface="+mn-ea"/>
                <a:cs typeface="+mn-cs"/>
              </a:rPr>
              <a:t>Roy oblige l’auditeur à le suivre dans son </a:t>
            </a:r>
            <a:r>
              <a:rPr lang="fr-FR" sz="1200" kern="1200" dirty="0" err="1" smtClean="0">
                <a:solidFill>
                  <a:schemeClr val="tx1"/>
                </a:solidFill>
                <a:effectLst/>
                <a:latin typeface="+mn-lt"/>
                <a:ea typeface="+mn-ea"/>
                <a:cs typeface="+mn-cs"/>
              </a:rPr>
              <a:t>élan</a:t>
            </a:r>
            <a:r>
              <a:rPr lang="fr-FR" sz="1200" kern="1200" dirty="0" smtClean="0">
                <a:solidFill>
                  <a:schemeClr val="tx1"/>
                </a:solidFill>
                <a:effectLst/>
                <a:latin typeface="+mn-lt"/>
                <a:ea typeface="+mn-ea"/>
                <a:cs typeface="+mn-cs"/>
              </a:rPr>
              <a:t> passionnel, </a:t>
            </a:r>
            <a:r>
              <a:rPr lang="fr-FR" sz="1200" kern="1200" dirty="0" err="1" smtClean="0">
                <a:solidFill>
                  <a:schemeClr val="tx1"/>
                </a:solidFill>
                <a:effectLst/>
                <a:latin typeface="+mn-lt"/>
                <a:ea typeface="+mn-ea"/>
                <a:cs typeface="+mn-cs"/>
              </a:rPr>
              <a:t>même</a:t>
            </a:r>
            <a:r>
              <a:rPr lang="fr-FR" sz="1200" kern="1200" dirty="0" smtClean="0">
                <a:solidFill>
                  <a:schemeClr val="tx1"/>
                </a:solidFill>
                <a:effectLst/>
                <a:latin typeface="+mn-lt"/>
                <a:ea typeface="+mn-ea"/>
                <a:cs typeface="+mn-cs"/>
              </a:rPr>
              <a:t> si beaucoup d’auditeurs ont du enlever le disque de leur platine avec agacement tellement le chanteur est excessif, </a:t>
            </a:r>
          </a:p>
          <a:p>
            <a:pPr marL="0" indent="0">
              <a:buFontTx/>
              <a:buNone/>
            </a:pPr>
            <a:r>
              <a:rPr lang="fr-FR" sz="1200" kern="1200" dirty="0" smtClean="0">
                <a:solidFill>
                  <a:schemeClr val="tx1"/>
                </a:solidFill>
                <a:effectLst/>
                <a:latin typeface="+mn-lt"/>
                <a:ea typeface="+mn-ea"/>
                <a:cs typeface="+mn-cs"/>
              </a:rPr>
              <a:t>et je trouve que c’et un beau </a:t>
            </a:r>
            <a:r>
              <a:rPr lang="fr-FR" sz="1200" kern="1200" dirty="0" err="1" smtClean="0">
                <a:solidFill>
                  <a:schemeClr val="tx1"/>
                </a:solidFill>
                <a:effectLst/>
                <a:latin typeface="+mn-lt"/>
                <a:ea typeface="+mn-ea"/>
                <a:cs typeface="+mn-cs"/>
              </a:rPr>
              <a:t>témoignage</a:t>
            </a:r>
            <a:r>
              <a:rPr lang="fr-FR" sz="1200" kern="1200" dirty="0" smtClean="0">
                <a:solidFill>
                  <a:schemeClr val="tx1"/>
                </a:solidFill>
                <a:effectLst/>
                <a:latin typeface="+mn-lt"/>
                <a:ea typeface="+mn-ea"/>
                <a:cs typeface="+mn-cs"/>
              </a:rPr>
              <a:t> du rock’n’roll dans le style rhythm’n’blues, un genre </a:t>
            </a:r>
            <a:r>
              <a:rPr lang="fr-FR" sz="1200" kern="1200" dirty="0" err="1" smtClean="0">
                <a:solidFill>
                  <a:schemeClr val="tx1"/>
                </a:solidFill>
                <a:effectLst/>
                <a:latin typeface="+mn-lt"/>
                <a:ea typeface="+mn-ea"/>
                <a:cs typeface="+mn-cs"/>
              </a:rPr>
              <a:t>antérieur</a:t>
            </a:r>
            <a:r>
              <a:rPr lang="fr-FR" sz="1200" kern="1200" dirty="0" smtClean="0">
                <a:solidFill>
                  <a:schemeClr val="tx1"/>
                </a:solidFill>
                <a:effectLst/>
                <a:latin typeface="+mn-lt"/>
                <a:ea typeface="+mn-ea"/>
                <a:cs typeface="+mn-cs"/>
              </a:rPr>
              <a:t> au phénomène</a:t>
            </a:r>
            <a:r>
              <a:rPr lang="fr-FR" sz="1200" kern="1200" baseline="0" dirty="0" smtClean="0">
                <a:solidFill>
                  <a:schemeClr val="tx1"/>
                </a:solidFill>
                <a:effectLst/>
                <a:latin typeface="+mn-lt"/>
                <a:ea typeface="+mn-ea"/>
                <a:cs typeface="+mn-cs"/>
              </a:rPr>
              <a:t> qui va nous intéresser aujourd’hui. </a:t>
            </a:r>
          </a:p>
          <a:p>
            <a:pPr marL="0" indent="0">
              <a:buFontTx/>
              <a:buNone/>
            </a:pPr>
            <a:endParaRPr lang="fr-FR" i="0" dirty="0" smtClean="0"/>
          </a:p>
          <a:p>
            <a:pPr marL="171450" indent="-171450">
              <a:buFontTx/>
              <a:buChar char="-"/>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2</a:t>
            </a:fld>
            <a:endParaRPr lang="fr-FR"/>
          </a:p>
        </p:txBody>
      </p:sp>
    </p:spTree>
    <p:extLst>
      <p:ext uri="{BB962C8B-B14F-4D97-AF65-F5344CB8AC3E}">
        <p14:creationId xmlns="" xmlns:p14="http://schemas.microsoft.com/office/powerpoint/2010/main" val="4286817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L'année 1956 est l'année de consécration médiatique et des plus grands succès du rock'n'roll. On voit sortir beaucoup de </a:t>
            </a:r>
            <a:r>
              <a:rPr lang="fr-FR" sz="1200" i="1" kern="1200" dirty="0" smtClean="0">
                <a:solidFill>
                  <a:schemeClr val="tx1"/>
                </a:solidFill>
                <a:effectLst/>
                <a:latin typeface="+mn-lt"/>
                <a:ea typeface="+mn-ea"/>
                <a:cs typeface="+mn-cs"/>
              </a:rPr>
              <a:t>rock </a:t>
            </a:r>
            <a:r>
              <a:rPr lang="fr-FR" sz="1200" i="1" kern="1200" dirty="0" err="1" smtClean="0">
                <a:solidFill>
                  <a:schemeClr val="tx1"/>
                </a:solidFill>
                <a:effectLst/>
                <a:latin typeface="+mn-lt"/>
                <a:ea typeface="+mn-ea"/>
                <a:cs typeface="+mn-cs"/>
              </a:rPr>
              <a:t>movies</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qui mettent en scène du rock'n'roll, souvent  sélectionné par le célèbre DJ Alan </a:t>
            </a:r>
            <a:r>
              <a:rPr lang="fr-FR" sz="1200" kern="1200" dirty="0" err="1" smtClean="0">
                <a:solidFill>
                  <a:schemeClr val="tx1"/>
                </a:solidFill>
                <a:effectLst/>
                <a:latin typeface="+mn-lt"/>
                <a:ea typeface="+mn-ea"/>
                <a:cs typeface="+mn-cs"/>
              </a:rPr>
              <a:t>Freed</a:t>
            </a:r>
            <a:r>
              <a:rPr lang="fr-FR" sz="1200" kern="1200" dirty="0" smtClean="0">
                <a:solidFill>
                  <a:schemeClr val="tx1"/>
                </a:solidFill>
                <a:effectLst/>
                <a:latin typeface="+mn-lt"/>
                <a:ea typeface="+mn-ea"/>
                <a:cs typeface="+mn-cs"/>
              </a:rPr>
              <a:t> qui a popularisé l'étiquette auprès du grand public, et qui joue souvent le rôle de Monsieur Loyal dans ces films. </a:t>
            </a:r>
          </a:p>
          <a:p>
            <a:r>
              <a:rPr lang="fr-FR" sz="1200" kern="1200" dirty="0" smtClean="0">
                <a:solidFill>
                  <a:schemeClr val="tx1"/>
                </a:solidFill>
                <a:effectLst/>
                <a:latin typeface="+mn-lt"/>
                <a:ea typeface="+mn-ea"/>
                <a:cs typeface="+mn-cs"/>
              </a:rPr>
              <a:t>C'est un nouveau filon de rentabilité pour le cinéma d'exploitation et le rock'n'roll devient le nouveau thème privilégié des </a:t>
            </a:r>
            <a:r>
              <a:rPr lang="fr-FR" sz="1200" kern="1200" dirty="0" err="1" smtClean="0">
                <a:solidFill>
                  <a:schemeClr val="tx1"/>
                </a:solidFill>
                <a:effectLst/>
                <a:latin typeface="+mn-lt"/>
                <a:ea typeface="+mn-ea"/>
                <a:cs typeface="+mn-cs"/>
              </a:rPr>
              <a:t>teenage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movies</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En voici 3 parmi les plus connus:</a:t>
            </a:r>
          </a:p>
          <a:p>
            <a:r>
              <a:rPr lang="fr-FR" sz="1200" b="1" kern="1200" dirty="0" smtClean="0">
                <a:solidFill>
                  <a:schemeClr val="tx1"/>
                </a:solidFill>
                <a:effectLst/>
                <a:latin typeface="+mn-lt"/>
                <a:ea typeface="+mn-ea"/>
                <a:cs typeface="+mn-cs"/>
              </a:rPr>
              <a:t>(V7)</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Le film de Fred Sears, </a:t>
            </a:r>
            <a:r>
              <a:rPr lang="fr-FR" sz="1200" i="1" kern="1200" dirty="0" smtClean="0">
                <a:solidFill>
                  <a:schemeClr val="tx1"/>
                </a:solidFill>
                <a:effectLst/>
                <a:latin typeface="+mn-lt"/>
                <a:ea typeface="+mn-ea"/>
                <a:cs typeface="+mn-cs"/>
              </a:rPr>
              <a:t>Rock Around The Clock</a:t>
            </a:r>
            <a:r>
              <a:rPr lang="fr-FR" sz="1200" kern="1200" dirty="0" smtClean="0">
                <a:solidFill>
                  <a:schemeClr val="tx1"/>
                </a:solidFill>
                <a:effectLst/>
                <a:latin typeface="+mn-lt"/>
                <a:ea typeface="+mn-ea"/>
                <a:cs typeface="+mn-cs"/>
              </a:rPr>
              <a:t>, qui met ainsi à l'écran Bill Haley, un musicien qui a commencé dans la country et qui fait partie des premiers a avoir repris des titres de rhythm'n'blues afro-américain adaptés à son propre style (on l’a entendu tout</a:t>
            </a:r>
            <a:r>
              <a:rPr lang="fr-FR" sz="1200" kern="1200" baseline="0" dirty="0" smtClean="0">
                <a:solidFill>
                  <a:schemeClr val="tx1"/>
                </a:solidFill>
                <a:effectLst/>
                <a:latin typeface="+mn-lt"/>
                <a:ea typeface="+mn-ea"/>
                <a:cs typeface="+mn-cs"/>
              </a:rPr>
              <a:t> à l’heure dans la BO de Blackboard Jungle)</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l'affiche de </a:t>
            </a:r>
            <a:r>
              <a:rPr lang="fr-FR" sz="1200" i="1" kern="1200" dirty="0" smtClean="0">
                <a:solidFill>
                  <a:schemeClr val="tx1"/>
                </a:solidFill>
                <a:effectLst/>
                <a:latin typeface="+mn-lt"/>
                <a:ea typeface="+mn-ea"/>
                <a:cs typeface="+mn-cs"/>
              </a:rPr>
              <a:t>Rock, Rock, Rock!</a:t>
            </a:r>
            <a:r>
              <a:rPr lang="fr-FR" sz="1200" kern="1200" dirty="0" smtClean="0">
                <a:solidFill>
                  <a:schemeClr val="tx1"/>
                </a:solidFill>
                <a:effectLst/>
                <a:latin typeface="+mn-lt"/>
                <a:ea typeface="+mn-ea"/>
                <a:cs typeface="+mn-cs"/>
              </a:rPr>
              <a:t>, un film dont l'intrigue tient simplement à l'organisation d'un bal de lycée de fin d'année, et de la difficulté de l'héroïne à choisir sa robe de bal… c'est le genre de scénarios indigents assez typiques du genre. </a:t>
            </a:r>
          </a:p>
          <a:p>
            <a:r>
              <a:rPr lang="fr-FR" sz="1200" kern="1200" dirty="0" smtClean="0">
                <a:solidFill>
                  <a:schemeClr val="tx1"/>
                </a:solidFill>
                <a:effectLst/>
                <a:latin typeface="+mn-lt"/>
                <a:ea typeface="+mn-ea"/>
                <a:cs typeface="+mn-cs"/>
              </a:rPr>
              <a:t>On y voit notamment Chuck Berry y interpréter un de ses premiers succès</a:t>
            </a:r>
            <a:r>
              <a:rPr lang="fr-FR" sz="1200" i="1"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Sorti en même temps que </a:t>
            </a:r>
            <a:r>
              <a:rPr lang="fr-FR" sz="1200" i="1" kern="1200" dirty="0" smtClean="0">
                <a:solidFill>
                  <a:schemeClr val="tx1"/>
                </a:solidFill>
                <a:effectLst/>
                <a:latin typeface="+mn-lt"/>
                <a:ea typeface="+mn-ea"/>
                <a:cs typeface="+mn-cs"/>
              </a:rPr>
              <a:t>The Girl Can't Help It, </a:t>
            </a:r>
            <a:r>
              <a:rPr lang="fr-FR" sz="1200" kern="1200" dirty="0" smtClean="0">
                <a:solidFill>
                  <a:schemeClr val="tx1"/>
                </a:solidFill>
                <a:effectLst/>
                <a:latin typeface="+mn-lt"/>
                <a:ea typeface="+mn-ea"/>
                <a:cs typeface="+mn-cs"/>
              </a:rPr>
              <a:t>en décembre 1956, </a:t>
            </a:r>
            <a:r>
              <a:rPr lang="fr-FR" sz="1200" i="1" kern="1200" dirty="0" err="1" smtClean="0">
                <a:solidFill>
                  <a:schemeClr val="tx1"/>
                </a:solidFill>
                <a:effectLst/>
                <a:latin typeface="+mn-lt"/>
                <a:ea typeface="+mn-ea"/>
                <a:cs typeface="+mn-cs"/>
              </a:rPr>
              <a:t>Don't</a:t>
            </a:r>
            <a:r>
              <a:rPr lang="fr-FR" sz="1200" i="1" kern="1200" dirty="0" smtClean="0">
                <a:solidFill>
                  <a:schemeClr val="tx1"/>
                </a:solidFill>
                <a:effectLst/>
                <a:latin typeface="+mn-lt"/>
                <a:ea typeface="+mn-ea"/>
                <a:cs typeface="+mn-cs"/>
              </a:rPr>
              <a:t> Knock The Rock</a:t>
            </a:r>
            <a:r>
              <a:rPr lang="fr-FR" sz="1200" kern="1200" dirty="0" smtClean="0">
                <a:solidFill>
                  <a:schemeClr val="tx1"/>
                </a:solidFill>
                <a:effectLst/>
                <a:latin typeface="+mn-lt"/>
                <a:ea typeface="+mn-ea"/>
                <a:cs typeface="+mn-cs"/>
              </a:rPr>
              <a:t> illustre la controverse que le rock'n'roll a entrainé avec lui. </a:t>
            </a:r>
          </a:p>
          <a:p>
            <a:r>
              <a:rPr lang="fr-FR" sz="1200" kern="1200" dirty="0" smtClean="0">
                <a:solidFill>
                  <a:schemeClr val="tx1"/>
                </a:solidFill>
                <a:effectLst/>
                <a:latin typeface="+mn-lt"/>
                <a:ea typeface="+mn-ea"/>
                <a:cs typeface="+mn-cs"/>
              </a:rPr>
              <a:t>On retrouve également dans ce film </a:t>
            </a:r>
            <a:r>
              <a:rPr lang="fr-FR" sz="1200" kern="1200" dirty="0" err="1" smtClean="0">
                <a:solidFill>
                  <a:schemeClr val="tx1"/>
                </a:solidFill>
                <a:effectLst/>
                <a:latin typeface="+mn-lt"/>
                <a:ea typeface="+mn-ea"/>
                <a:cs typeface="+mn-cs"/>
              </a:rPr>
              <a:t>Little</a:t>
            </a:r>
            <a:r>
              <a:rPr lang="fr-FR" sz="1200" kern="1200" dirty="0" smtClean="0">
                <a:solidFill>
                  <a:schemeClr val="tx1"/>
                </a:solidFill>
                <a:effectLst/>
                <a:latin typeface="+mn-lt"/>
                <a:ea typeface="+mn-ea"/>
                <a:cs typeface="+mn-cs"/>
              </a:rPr>
              <a:t> Richard qui interprète ici ses deux premiers hits: </a:t>
            </a:r>
            <a:r>
              <a:rPr lang="fr-FR" sz="1200" i="1" kern="1200" dirty="0" smtClean="0">
                <a:solidFill>
                  <a:schemeClr val="tx1"/>
                </a:solidFill>
                <a:effectLst/>
                <a:latin typeface="+mn-lt"/>
                <a:ea typeface="+mn-ea"/>
                <a:cs typeface="+mn-cs"/>
              </a:rPr>
              <a:t>Tutti Frutti </a:t>
            </a:r>
            <a:r>
              <a:rPr lang="fr-FR" sz="1200" kern="1200" dirty="0" smtClean="0">
                <a:solidFill>
                  <a:schemeClr val="tx1"/>
                </a:solidFill>
                <a:effectLst/>
                <a:latin typeface="+mn-lt"/>
                <a:ea typeface="+mn-ea"/>
                <a:cs typeface="+mn-cs"/>
              </a:rPr>
              <a:t>et </a:t>
            </a:r>
            <a:r>
              <a:rPr lang="fr-FR" sz="1200" i="1" kern="1200" dirty="0" smtClean="0">
                <a:solidFill>
                  <a:schemeClr val="tx1"/>
                </a:solidFill>
                <a:effectLst/>
                <a:latin typeface="+mn-lt"/>
                <a:ea typeface="+mn-ea"/>
                <a:cs typeface="+mn-cs"/>
              </a:rPr>
              <a:t>Long </a:t>
            </a:r>
            <a:r>
              <a:rPr lang="fr-FR" sz="1200" i="1" kern="1200" dirty="0" err="1" smtClean="0">
                <a:solidFill>
                  <a:schemeClr val="tx1"/>
                </a:solidFill>
                <a:effectLst/>
                <a:latin typeface="+mn-lt"/>
                <a:ea typeface="+mn-ea"/>
                <a:cs typeface="+mn-cs"/>
              </a:rPr>
              <a:t>Tall</a:t>
            </a:r>
            <a:r>
              <a:rPr lang="fr-FR" sz="1200" i="1" kern="1200" dirty="0" smtClean="0">
                <a:solidFill>
                  <a:schemeClr val="tx1"/>
                </a:solidFill>
                <a:effectLst/>
                <a:latin typeface="+mn-lt"/>
                <a:ea typeface="+mn-ea"/>
                <a:cs typeface="+mn-cs"/>
              </a:rPr>
              <a:t> Sally.</a:t>
            </a:r>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CONCLUSION SUR LES ROCK MOVIES: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peut dire que c'est la présence des musiciens et leurs différentes prestations qui donne à ces films leur intérêt, </a:t>
            </a:r>
          </a:p>
          <a:p>
            <a:r>
              <a:rPr lang="fr-FR" sz="1200" kern="1200" dirty="0" smtClean="0">
                <a:solidFill>
                  <a:schemeClr val="tx1"/>
                </a:solidFill>
                <a:effectLst/>
                <a:latin typeface="+mn-lt"/>
                <a:ea typeface="+mn-ea"/>
                <a:cs typeface="+mn-cs"/>
              </a:rPr>
              <a:t>également parce qu'ils ont été de </a:t>
            </a:r>
            <a:r>
              <a:rPr lang="fr-FR" sz="1200" b="1" kern="1200" dirty="0" smtClean="0">
                <a:solidFill>
                  <a:schemeClr val="tx1"/>
                </a:solidFill>
                <a:effectLst/>
                <a:latin typeface="+mn-lt"/>
                <a:ea typeface="+mn-ea"/>
                <a:cs typeface="+mn-cs"/>
              </a:rPr>
              <a:t>formidables tremplins pour les artistes rock'n'roll </a:t>
            </a:r>
            <a:r>
              <a:rPr lang="fr-FR" sz="1200" kern="1200" dirty="0" smtClean="0">
                <a:solidFill>
                  <a:schemeClr val="tx1"/>
                </a:solidFill>
                <a:effectLst/>
                <a:latin typeface="+mn-lt"/>
                <a:ea typeface="+mn-ea"/>
                <a:cs typeface="+mn-cs"/>
              </a:rPr>
              <a:t>et car ils </a:t>
            </a:r>
            <a:r>
              <a:rPr lang="fr-FR" sz="1200" b="1" kern="1200" dirty="0" smtClean="0">
                <a:solidFill>
                  <a:schemeClr val="tx1"/>
                </a:solidFill>
                <a:effectLst/>
                <a:latin typeface="+mn-lt"/>
                <a:ea typeface="+mn-ea"/>
                <a:cs typeface="+mn-cs"/>
              </a:rPr>
              <a:t>demeurent des documents essentiels de l'histoire du rock</a:t>
            </a:r>
            <a:r>
              <a:rPr lang="fr-FR" sz="1200" kern="1200" dirty="0" smtClean="0">
                <a:solidFill>
                  <a:schemeClr val="tx1"/>
                </a:solidFill>
                <a:effectLst/>
                <a:latin typeface="+mn-lt"/>
                <a:ea typeface="+mn-ea"/>
                <a:cs typeface="+mn-cs"/>
              </a:rPr>
              <a:t> à une époque où les concerts ne sont encore pas ou très peu filmés.</a:t>
            </a: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20</a:t>
            </a:fld>
            <a:endParaRPr lang="fr-FR"/>
          </a:p>
        </p:txBody>
      </p:sp>
    </p:spTree>
    <p:extLst>
      <p:ext uri="{BB962C8B-B14F-4D97-AF65-F5344CB8AC3E}">
        <p14:creationId xmlns="" xmlns:p14="http://schemas.microsoft.com/office/powerpoint/2010/main" val="1575065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 nouveau potentiel culturel et économique des adolescents se traduit également</a:t>
            </a:r>
            <a:r>
              <a:rPr lang="fr-FR" baseline="0" dirty="0" smtClean="0"/>
              <a:t> par une recrudescence des émissions de radio qui leur sont destinées: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Gene Nobles: </a:t>
            </a:r>
            <a:r>
              <a:rPr lang="fr-FR" sz="1200" kern="1200" dirty="0" err="1" smtClean="0">
                <a:solidFill>
                  <a:schemeClr val="tx1"/>
                </a:solidFill>
                <a:effectLst/>
                <a:latin typeface="+mn-lt"/>
                <a:ea typeface="+mn-ea"/>
                <a:cs typeface="+mn-cs"/>
              </a:rPr>
              <a:t>Grâce</a:t>
            </a:r>
            <a:r>
              <a:rPr lang="fr-FR" sz="1200" kern="1200" dirty="0" smtClean="0">
                <a:solidFill>
                  <a:schemeClr val="tx1"/>
                </a:solidFill>
                <a:effectLst/>
                <a:latin typeface="+mn-lt"/>
                <a:ea typeface="+mn-ea"/>
                <a:cs typeface="+mn-cs"/>
              </a:rPr>
              <a:t> à un </a:t>
            </a:r>
            <a:r>
              <a:rPr lang="fr-FR" sz="1200" kern="1200" dirty="0" err="1" smtClean="0">
                <a:solidFill>
                  <a:schemeClr val="tx1"/>
                </a:solidFill>
                <a:effectLst/>
                <a:latin typeface="+mn-lt"/>
                <a:ea typeface="+mn-ea"/>
                <a:cs typeface="+mn-cs"/>
              </a:rPr>
              <a:t>émetteur</a:t>
            </a:r>
            <a:r>
              <a:rPr lang="fr-FR" sz="1200" kern="1200" dirty="0" smtClean="0">
                <a:solidFill>
                  <a:schemeClr val="tx1"/>
                </a:solidFill>
                <a:effectLst/>
                <a:latin typeface="+mn-lt"/>
                <a:ea typeface="+mn-ea"/>
                <a:cs typeface="+mn-cs"/>
              </a:rPr>
              <a:t> de 50 000 watts, les disc jockeys de WLAC pouvaient faire entendre le rhythm’n’blues la nuit, au Sud jusqu’au golfe du Mexique, au Nord jusqu’à Buffalo dans l’</a:t>
            </a:r>
            <a:r>
              <a:rPr lang="fr-FR" sz="1200" kern="1200" dirty="0" err="1" smtClean="0">
                <a:solidFill>
                  <a:schemeClr val="tx1"/>
                </a:solidFill>
                <a:effectLst/>
                <a:latin typeface="+mn-lt"/>
                <a:ea typeface="+mn-ea"/>
                <a:cs typeface="+mn-cs"/>
              </a:rPr>
              <a:t>état</a:t>
            </a:r>
            <a:r>
              <a:rPr lang="fr-FR" sz="1200" kern="1200" dirty="0" smtClean="0">
                <a:solidFill>
                  <a:schemeClr val="tx1"/>
                </a:solidFill>
                <a:effectLst/>
                <a:latin typeface="+mn-lt"/>
                <a:ea typeface="+mn-ea"/>
                <a:cs typeface="+mn-cs"/>
              </a:rPr>
              <a:t> de New York, à l’Est jusqu’en </a:t>
            </a:r>
            <a:r>
              <a:rPr lang="fr-FR" sz="1200" kern="1200" dirty="0" err="1" smtClean="0">
                <a:solidFill>
                  <a:schemeClr val="tx1"/>
                </a:solidFill>
                <a:effectLst/>
                <a:latin typeface="+mn-lt"/>
                <a:ea typeface="+mn-ea"/>
                <a:cs typeface="+mn-cs"/>
              </a:rPr>
              <a:t>Jamaïque</a:t>
            </a:r>
            <a:r>
              <a:rPr lang="fr-FR" sz="1200" kern="1200" dirty="0" smtClean="0">
                <a:solidFill>
                  <a:schemeClr val="tx1"/>
                </a:solidFill>
                <a:effectLst/>
                <a:latin typeface="+mn-lt"/>
                <a:ea typeface="+mn-ea"/>
                <a:cs typeface="+mn-cs"/>
              </a:rPr>
              <a:t> et à l’Ouest jusque dans les Etats </a:t>
            </a:r>
            <a:r>
              <a:rPr lang="fr-FR" sz="1200" kern="1200" dirty="0" err="1" smtClean="0">
                <a:solidFill>
                  <a:schemeClr val="tx1"/>
                </a:solidFill>
                <a:effectLst/>
                <a:latin typeface="+mn-lt"/>
                <a:ea typeface="+mn-ea"/>
                <a:cs typeface="+mn-cs"/>
              </a:rPr>
              <a:t>situés</a:t>
            </a:r>
            <a:r>
              <a:rPr lang="fr-FR" sz="1200" kern="1200" dirty="0" smtClean="0">
                <a:solidFill>
                  <a:schemeClr val="tx1"/>
                </a:solidFill>
                <a:effectLst/>
                <a:latin typeface="+mn-lt"/>
                <a:ea typeface="+mn-ea"/>
                <a:cs typeface="+mn-cs"/>
              </a:rPr>
              <a:t> au pied des Montagnes Rocheuses.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RADIO MASQUE LA COULEUR DE PEAU</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21</a:t>
            </a:fld>
            <a:endParaRPr lang="fr-FR"/>
          </a:p>
        </p:txBody>
      </p:sp>
    </p:spTree>
    <p:extLst>
      <p:ext uri="{BB962C8B-B14F-4D97-AF65-F5344CB8AC3E}">
        <p14:creationId xmlns="" xmlns:p14="http://schemas.microsoft.com/office/powerpoint/2010/main" val="898647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t>+ Concerts, bals, émissions télévisées:</a:t>
            </a:r>
            <a:r>
              <a:rPr lang="fr-FR" dirty="0" smtClean="0">
                <a:effectLst/>
              </a:rPr>
              <a:t> </a:t>
            </a:r>
          </a:p>
          <a:p>
            <a:pPr marL="0" indent="0">
              <a:buNone/>
            </a:pPr>
            <a:r>
              <a:rPr lang="fr-FR" dirty="0" smtClean="0"/>
              <a:t>- Dick Clark Show</a:t>
            </a:r>
          </a:p>
          <a:p>
            <a:pPr>
              <a:buFontTx/>
              <a:buChar char="-"/>
            </a:pPr>
            <a:r>
              <a:rPr lang="fr-FR" dirty="0" smtClean="0"/>
              <a:t>Ed Sullivan Show</a:t>
            </a:r>
          </a:p>
          <a:p>
            <a:pPr>
              <a:buFontTx/>
              <a:buChar char="-"/>
            </a:pPr>
            <a:endParaRPr lang="fr-FR" dirty="0" smtClean="0"/>
          </a:p>
          <a:p>
            <a:pPr>
              <a:buFontTx/>
              <a:buChar char="-"/>
            </a:pPr>
            <a:r>
              <a:rPr lang="fr-FR" dirty="0" smtClean="0"/>
              <a:t>Jonction de la musique et de l’image: une des grandes forces du rock’n’roll. </a:t>
            </a:r>
          </a:p>
          <a:p>
            <a:pPr>
              <a:buFontTx/>
              <a:buChar char="-"/>
            </a:pPr>
            <a:r>
              <a:rPr lang="fr-FR" dirty="0" smtClean="0"/>
              <a:t>VISIONNAGE</a:t>
            </a:r>
            <a:r>
              <a:rPr lang="fr-FR" baseline="0" dirty="0" smtClean="0"/>
              <a:t> D’ELVIS PREMIERE PRESTATION AU ED SULLIVAN SHOW.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22</a:t>
            </a:fld>
            <a:endParaRPr lang="fr-FR"/>
          </a:p>
        </p:txBody>
      </p:sp>
    </p:spTree>
    <p:extLst>
      <p:ext uri="{BB962C8B-B14F-4D97-AF65-F5344CB8AC3E}">
        <p14:creationId xmlns="" xmlns:p14="http://schemas.microsoft.com/office/powerpoint/2010/main" val="1999189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smtClean="0">
                <a:solidFill>
                  <a:schemeClr val="tx1"/>
                </a:solidFill>
                <a:effectLst/>
                <a:latin typeface="+mn-lt"/>
                <a:ea typeface="+mn-ea"/>
                <a:cs typeface="+mn-cs"/>
              </a:rPr>
              <a:t>Mystery</a:t>
            </a:r>
            <a:r>
              <a:rPr lang="fr-FR" sz="1200" kern="1200" dirty="0" smtClean="0">
                <a:solidFill>
                  <a:schemeClr val="tx1"/>
                </a:solidFill>
                <a:effectLst/>
                <a:latin typeface="+mn-lt"/>
                <a:ea typeface="+mn-ea"/>
                <a:cs typeface="+mn-cs"/>
              </a:rPr>
              <a:t> Train P197 à propos de la période Sun d’Elvis : « C’est une musique complexe dans ses émotions, qui peut renvoyer à quelque chose de neuf à chaque fois qu’on l’écoute. Ce que j’y entends, le plus souvent, c’est l’affection et le respect qu’Elvis ressentait pour les limites et les conventions de sa vie de famille, de sa communauté, et en fin de compte de la vie américaine, qui s’exprime dans ses morceaux country ; et en même temps son refus de ces limites, et de toute limite, qui s’exprime dans son blues. C’est un rythme qui charrie à la fois l’acceptation et la rébellion, le désir brûlant et la sérénité, la trivialité et la distinction. Tout ce qu’il faut pour amplifier le rythme de nos propres vies. »</a:t>
            </a:r>
            <a:endParaRPr lang="fr-FR" dirty="0" smtClean="0"/>
          </a:p>
          <a:p>
            <a:endParaRPr lang="fr-FR" dirty="0" smtClean="0"/>
          </a:p>
          <a:p>
            <a:endParaRPr lang="fr-FR" dirty="0" smtClean="0"/>
          </a:p>
          <a:p>
            <a:r>
              <a:rPr lang="fr-FR" dirty="0" smtClean="0"/>
              <a:t>Emancipations:</a:t>
            </a:r>
          </a:p>
          <a:p>
            <a:r>
              <a:rPr lang="fr-FR" dirty="0" smtClean="0"/>
              <a:t>L’union des deux genres les plus méprisés</a:t>
            </a:r>
            <a:r>
              <a:rPr lang="fr-FR" baseline="0" dirty="0" smtClean="0"/>
              <a:t> de la musique américaine: </a:t>
            </a:r>
            <a:r>
              <a:rPr lang="fr-FR" baseline="0" dirty="0" err="1" smtClean="0"/>
              <a:t>Hillbilly</a:t>
            </a:r>
            <a:r>
              <a:rPr lang="fr-FR" baseline="0" dirty="0" smtClean="0"/>
              <a:t> – Rhythm’n’blues</a:t>
            </a:r>
            <a:endParaRPr lang="fr-FR" dirty="0" smtClean="0"/>
          </a:p>
          <a:p>
            <a:r>
              <a:rPr lang="fr-FR" dirty="0" smtClean="0"/>
              <a:t>L’expression de la fraîcheur et de l’énergie</a:t>
            </a:r>
          </a:p>
          <a:p>
            <a:r>
              <a:rPr lang="fr-FR" dirty="0" smtClean="0"/>
              <a:t>Prouesses vocales et mélanges de genres</a:t>
            </a:r>
          </a:p>
          <a:p>
            <a:r>
              <a:rPr lang="fr-FR" dirty="0" smtClean="0"/>
              <a:t>Production de S.P</a:t>
            </a:r>
          </a:p>
          <a:p>
            <a:endParaRPr lang="fr-FR" dirty="0" smtClean="0"/>
          </a:p>
          <a:p>
            <a:r>
              <a:rPr lang="fr-FR" dirty="0" smtClean="0"/>
              <a:t>Diffuser le live Ed Sullivan Show</a:t>
            </a:r>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23</a:t>
            </a:fld>
            <a:endParaRPr lang="fr-FR"/>
          </a:p>
        </p:txBody>
      </p:sp>
    </p:spTree>
    <p:extLst>
      <p:ext uri="{BB962C8B-B14F-4D97-AF65-F5344CB8AC3E}">
        <p14:creationId xmlns="" xmlns:p14="http://schemas.microsoft.com/office/powerpoint/2010/main" val="667225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Emancipation dans l’expression de sentiments défendus: sexualité, désir, frustration, </a:t>
            </a:r>
          </a:p>
          <a:p>
            <a:r>
              <a:rPr lang="fr-FR" dirty="0" smtClean="0"/>
              <a:t>Rythme, son, forme, etc. </a:t>
            </a:r>
          </a:p>
          <a:p>
            <a:endParaRPr lang="fr-FR" dirty="0" smtClean="0"/>
          </a:p>
          <a:p>
            <a:r>
              <a:rPr lang="fr-FR" dirty="0" smtClean="0"/>
              <a:t>Eddie </a:t>
            </a:r>
            <a:r>
              <a:rPr lang="fr-FR" dirty="0" err="1" smtClean="0"/>
              <a:t>Cochran</a:t>
            </a:r>
            <a:r>
              <a:rPr lang="fr-FR" dirty="0" smtClean="0"/>
              <a:t>: 20 ans en 1958</a:t>
            </a:r>
          </a:p>
          <a:p>
            <a:r>
              <a:rPr lang="fr-FR" dirty="0" smtClean="0"/>
              <a:t>Gene Vincent: 23 ans</a:t>
            </a:r>
            <a:r>
              <a:rPr lang="fr-FR" baseline="0" dirty="0" smtClean="0"/>
              <a:t> en 1958</a:t>
            </a:r>
          </a:p>
          <a:p>
            <a:r>
              <a:rPr lang="fr-FR" dirty="0" smtClean="0"/>
              <a:t>Wanda Jackson: 21 ans en 1958</a:t>
            </a: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24</a:t>
            </a:fld>
            <a:endParaRPr lang="fr-FR"/>
          </a:p>
        </p:txBody>
      </p:sp>
    </p:spTree>
    <p:extLst>
      <p:ext uri="{BB962C8B-B14F-4D97-AF65-F5344CB8AC3E}">
        <p14:creationId xmlns="" xmlns:p14="http://schemas.microsoft.com/office/powerpoint/2010/main" val="44605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Avec Gene Vincent, nous avons donc affaire à un groupe de rockabilly, le genre initié par Elvis Presley et son producteur Sam Phillips en 1954. </a:t>
            </a:r>
          </a:p>
          <a:p>
            <a:r>
              <a:rPr lang="fr-FR" sz="1200" kern="1200" dirty="0" smtClean="0">
                <a:solidFill>
                  <a:schemeClr val="tx1"/>
                </a:solidFill>
                <a:effectLst/>
                <a:latin typeface="+mn-lt"/>
                <a:ea typeface="+mn-ea"/>
                <a:cs typeface="+mn-cs"/>
              </a:rPr>
              <a:t>Gene Vincent et son groupe incarnent parfaitement ce genre à guitares.</a:t>
            </a:r>
          </a:p>
          <a:p>
            <a:r>
              <a:rPr lang="fr-FR" sz="1200" kern="1200" dirty="0" smtClean="0">
                <a:solidFill>
                  <a:schemeClr val="tx1"/>
                </a:solidFill>
                <a:effectLst/>
                <a:latin typeface="+mn-lt"/>
                <a:ea typeface="+mn-ea"/>
                <a:cs typeface="+mn-cs"/>
              </a:rPr>
              <a:t>Contrairement à la plupart des scènes des musical </a:t>
            </a:r>
            <a:r>
              <a:rPr lang="fr-FR" sz="1200" kern="1200" dirty="0" err="1" smtClean="0">
                <a:solidFill>
                  <a:schemeClr val="tx1"/>
                </a:solidFill>
                <a:effectLst/>
                <a:latin typeface="+mn-lt"/>
                <a:ea typeface="+mn-ea"/>
                <a:cs typeface="+mn-cs"/>
              </a:rPr>
              <a:t>movies</a:t>
            </a:r>
            <a:r>
              <a:rPr lang="fr-FR" sz="1200" kern="1200" dirty="0" smtClean="0">
                <a:solidFill>
                  <a:schemeClr val="tx1"/>
                </a:solidFill>
                <a:effectLst/>
                <a:latin typeface="+mn-lt"/>
                <a:ea typeface="+mn-ea"/>
                <a:cs typeface="+mn-cs"/>
              </a:rPr>
              <a:t> tournées sur un fond de scène classique, cette scène ressemble plutôt à un clip, avec son propre cadre et scénario.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Gene Vincent et son groupe, comme une bravade aux conventions et au classicisme, se retrouvent à jouer dans les locaux de répétition des beaux-arts une chanson typiquement rockabilly: </a:t>
            </a:r>
          </a:p>
          <a:p>
            <a:r>
              <a:rPr lang="fr-FR" sz="1200" kern="1200" dirty="0" smtClean="0">
                <a:solidFill>
                  <a:schemeClr val="tx1"/>
                </a:solidFill>
                <a:effectLst/>
                <a:latin typeface="+mn-lt"/>
                <a:ea typeface="+mn-ea"/>
                <a:cs typeface="+mn-cs"/>
              </a:rPr>
              <a:t>les accords </a:t>
            </a:r>
            <a:r>
              <a:rPr lang="fr-FR" sz="1200" i="1" kern="1200" dirty="0" err="1" smtClean="0">
                <a:solidFill>
                  <a:schemeClr val="tx1"/>
                </a:solidFill>
                <a:effectLst/>
                <a:latin typeface="+mn-lt"/>
                <a:ea typeface="+mn-ea"/>
                <a:cs typeface="+mn-cs"/>
              </a:rPr>
              <a:t>bluesy</a:t>
            </a:r>
            <a:r>
              <a:rPr lang="fr-FR" sz="1200" kern="1200" dirty="0" smtClean="0">
                <a:solidFill>
                  <a:schemeClr val="tx1"/>
                </a:solidFill>
                <a:effectLst/>
                <a:latin typeface="+mn-lt"/>
                <a:ea typeface="+mn-ea"/>
                <a:cs typeface="+mn-cs"/>
              </a:rPr>
              <a:t> de l’harmonie, </a:t>
            </a:r>
          </a:p>
          <a:p>
            <a:r>
              <a:rPr lang="fr-FR" sz="1200" kern="1200" dirty="0" smtClean="0">
                <a:solidFill>
                  <a:schemeClr val="tx1"/>
                </a:solidFill>
                <a:effectLst/>
                <a:latin typeface="+mn-lt"/>
                <a:ea typeface="+mn-ea"/>
                <a:cs typeface="+mn-cs"/>
              </a:rPr>
              <a:t>les halètements de Gene Vincent, </a:t>
            </a:r>
          </a:p>
          <a:p>
            <a:r>
              <a:rPr lang="fr-FR" sz="1200" kern="1200" dirty="0" smtClean="0">
                <a:solidFill>
                  <a:schemeClr val="tx1"/>
                </a:solidFill>
                <a:effectLst/>
                <a:latin typeface="+mn-lt"/>
                <a:ea typeface="+mn-ea"/>
                <a:cs typeface="+mn-cs"/>
              </a:rPr>
              <a:t>l'accentuation du </a:t>
            </a:r>
            <a:r>
              <a:rPr lang="fr-FR" sz="1200" kern="1200" dirty="0" err="1" smtClean="0">
                <a:solidFill>
                  <a:schemeClr val="tx1"/>
                </a:solidFill>
                <a:effectLst/>
                <a:latin typeface="+mn-lt"/>
                <a:ea typeface="+mn-ea"/>
                <a:cs typeface="+mn-cs"/>
              </a:rPr>
              <a:t>backbeat</a:t>
            </a:r>
            <a:r>
              <a:rPr lang="fr-FR" sz="1200" kern="1200" dirty="0" smtClean="0">
                <a:solidFill>
                  <a:schemeClr val="tx1"/>
                </a:solidFill>
                <a:effectLst/>
                <a:latin typeface="+mn-lt"/>
                <a:ea typeface="+mn-ea"/>
                <a:cs typeface="+mn-cs"/>
              </a:rPr>
              <a:t> caractéristique du rock'n'roll </a:t>
            </a:r>
          </a:p>
          <a:p>
            <a:r>
              <a:rPr lang="fr-FR" sz="1200" kern="1200" dirty="0" smtClean="0">
                <a:solidFill>
                  <a:schemeClr val="tx1"/>
                </a:solidFill>
                <a:effectLst/>
                <a:latin typeface="+mn-lt"/>
                <a:ea typeface="+mn-ea"/>
                <a:cs typeface="+mn-cs"/>
              </a:rPr>
              <a:t>et un texte au refrain incompréhensible pour les adultes: </a:t>
            </a:r>
            <a:r>
              <a:rPr lang="fr-FR" sz="1200" i="1" kern="1200" dirty="0" smtClean="0">
                <a:solidFill>
                  <a:schemeClr val="tx1"/>
                </a:solidFill>
                <a:effectLst/>
                <a:latin typeface="+mn-lt"/>
                <a:ea typeface="+mn-ea"/>
                <a:cs typeface="+mn-cs"/>
              </a:rPr>
              <a:t>Be-Bop-A-Lula.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texte de cette chanson est l’expression d'un amour fiévreux pour une certaine Lula, et obtenir un succès à partir du portrait de cette adolescente en jeans rouge, reine des </a:t>
            </a:r>
            <a:r>
              <a:rPr lang="fr-FR" sz="1200" i="1" kern="1200" dirty="0" smtClean="0">
                <a:solidFill>
                  <a:schemeClr val="tx1"/>
                </a:solidFill>
                <a:effectLst/>
                <a:latin typeface="+mn-lt"/>
                <a:ea typeface="+mn-ea"/>
                <a:cs typeface="+mn-cs"/>
              </a:rPr>
              <a:t>teenagers </a:t>
            </a:r>
            <a:r>
              <a:rPr lang="fr-FR" sz="1200" kern="1200" dirty="0" smtClean="0">
                <a:solidFill>
                  <a:schemeClr val="tx1"/>
                </a:solidFill>
                <a:effectLst/>
                <a:latin typeface="+mn-lt"/>
                <a:ea typeface="+mn-ea"/>
                <a:cs typeface="+mn-cs"/>
              </a:rPr>
              <a:t>était tout à fait mystérieux pour les adultes, mais autrement plus sulfureux pour les adolescents. Doublée en playback dans le film, l'image vient conforter le sentiment de la musique, celui d'une expressivité intense, toute en tension. La jeune Lula devient à travers cette interprétation un objet de désir compulsif et c’est, somme toute, ce qui rend cette chanson particulièrement connectée au personnage de </a:t>
            </a:r>
            <a:r>
              <a:rPr lang="fr-FR" sz="1200" kern="1200" dirty="0" err="1" smtClean="0">
                <a:solidFill>
                  <a:schemeClr val="tx1"/>
                </a:solidFill>
                <a:effectLst/>
                <a:latin typeface="+mn-lt"/>
                <a:ea typeface="+mn-ea"/>
                <a:cs typeface="+mn-cs"/>
              </a:rPr>
              <a:t>bimbo</a:t>
            </a:r>
            <a:r>
              <a:rPr lang="fr-FR" sz="1200" kern="1200" dirty="0" smtClean="0">
                <a:solidFill>
                  <a:schemeClr val="tx1"/>
                </a:solidFill>
                <a:effectLst/>
                <a:latin typeface="+mn-lt"/>
                <a:ea typeface="+mn-ea"/>
                <a:cs typeface="+mn-cs"/>
              </a:rPr>
              <a:t> interprété par </a:t>
            </a:r>
            <a:r>
              <a:rPr lang="fr-FR" sz="1200" kern="1200" dirty="0" err="1" smtClean="0">
                <a:solidFill>
                  <a:schemeClr val="tx1"/>
                </a:solidFill>
                <a:effectLst/>
                <a:latin typeface="+mn-lt"/>
                <a:ea typeface="+mn-ea"/>
                <a:cs typeface="+mn-cs"/>
              </a:rPr>
              <a:t>Jayne</a:t>
            </a:r>
            <a:r>
              <a:rPr lang="fr-FR" sz="1200" kern="1200" dirty="0" smtClean="0">
                <a:solidFill>
                  <a:schemeClr val="tx1"/>
                </a:solidFill>
                <a:effectLst/>
                <a:latin typeface="+mn-lt"/>
                <a:ea typeface="+mn-ea"/>
                <a:cs typeface="+mn-cs"/>
              </a:rPr>
              <a:t> Mansfield.</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Du point de vue de l'interprétation, le groupe se lance à corps perdu dans un playback parfaitement mimé et exécuté. Les musiciens, </a:t>
            </a:r>
            <a:r>
              <a:rPr lang="fr-FR" sz="1200" kern="1200" dirty="0" err="1" smtClean="0">
                <a:solidFill>
                  <a:schemeClr val="tx1"/>
                </a:solidFill>
                <a:effectLst/>
                <a:latin typeface="+mn-lt"/>
                <a:ea typeface="+mn-ea"/>
                <a:cs typeface="+mn-cs"/>
              </a:rPr>
              <a:t>chewing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gum</a:t>
            </a:r>
            <a:r>
              <a:rPr lang="fr-FR" sz="1200" kern="1200" dirty="0" smtClean="0">
                <a:solidFill>
                  <a:schemeClr val="tx1"/>
                </a:solidFill>
                <a:effectLst/>
                <a:latin typeface="+mn-lt"/>
                <a:ea typeface="+mn-ea"/>
                <a:cs typeface="+mn-cs"/>
              </a:rPr>
              <a:t> à la bouche, semblent mener un combat avec leur instrument. On sent toute la tension qui habite les musiciens, une sorte de lutte dans le désir et la tentation. </a:t>
            </a:r>
          </a:p>
          <a:p>
            <a:endParaRPr lang="fr-FR" sz="1200"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Je</a:t>
            </a:r>
            <a:r>
              <a:rPr lang="fr-FR" sz="1200" b="1" kern="1200" baseline="0" dirty="0" smtClean="0">
                <a:solidFill>
                  <a:schemeClr val="tx1"/>
                </a:solidFill>
                <a:effectLst/>
                <a:latin typeface="+mn-lt"/>
                <a:ea typeface="+mn-ea"/>
                <a:cs typeface="+mn-cs"/>
              </a:rPr>
              <a:t> vous précise également que si j’ai choisi ce film,</a:t>
            </a:r>
            <a:r>
              <a:rPr lang="fr-FR" sz="1200" i="1" kern="1200" dirty="0" smtClean="0">
                <a:solidFill>
                  <a:schemeClr val="tx1"/>
                </a:solidFill>
                <a:effectLst/>
                <a:latin typeface="+mn-lt"/>
                <a:ea typeface="+mn-ea"/>
                <a:cs typeface="+mn-cs"/>
              </a:rPr>
              <a:t> The Girl Can't Help It</a:t>
            </a:r>
            <a:r>
              <a:rPr lang="fr-FR" sz="1200" kern="1200" dirty="0" smtClean="0">
                <a:solidFill>
                  <a:schemeClr val="tx1"/>
                </a:solidFill>
                <a:effectLst/>
                <a:latin typeface="+mn-lt"/>
                <a:ea typeface="+mn-ea"/>
                <a:cs typeface="+mn-cs"/>
              </a:rPr>
              <a:t>, c’est  qu’il s’agit d’un film hollywoodien doté d'un line-up musical riche et également d'un réalisateur de talent, </a:t>
            </a:r>
          </a:p>
          <a:p>
            <a:r>
              <a:rPr lang="fr-FR" sz="1200" kern="1200" dirty="0" smtClean="0">
                <a:solidFill>
                  <a:schemeClr val="tx1"/>
                </a:solidFill>
                <a:effectLst/>
                <a:latin typeface="+mn-lt"/>
                <a:ea typeface="+mn-ea"/>
                <a:cs typeface="+mn-cs"/>
              </a:rPr>
              <a:t>Frank </a:t>
            </a:r>
            <a:r>
              <a:rPr lang="fr-FR" sz="1200" kern="1200" dirty="0" err="1" smtClean="0">
                <a:solidFill>
                  <a:schemeClr val="tx1"/>
                </a:solidFill>
                <a:effectLst/>
                <a:latin typeface="+mn-lt"/>
                <a:ea typeface="+mn-ea"/>
                <a:cs typeface="+mn-cs"/>
              </a:rPr>
              <a:t>Tashlin</a:t>
            </a:r>
            <a:r>
              <a:rPr lang="fr-FR" sz="1200" kern="1200" dirty="0" smtClean="0">
                <a:solidFill>
                  <a:schemeClr val="tx1"/>
                </a:solidFill>
                <a:effectLst/>
                <a:latin typeface="+mn-lt"/>
                <a:ea typeface="+mn-ea"/>
                <a:cs typeface="+mn-cs"/>
              </a:rPr>
              <a:t>, qui traite le sujet du rock'n'roll avec fidélité et une certaine honnêteté. </a:t>
            </a:r>
          </a:p>
          <a:p>
            <a:r>
              <a:rPr lang="fr-FR" sz="1200" kern="1200" dirty="0" smtClean="0">
                <a:solidFill>
                  <a:schemeClr val="tx1"/>
                </a:solidFill>
                <a:effectLst/>
                <a:latin typeface="+mn-lt"/>
                <a:ea typeface="+mn-ea"/>
                <a:cs typeface="+mn-cs"/>
              </a:rPr>
              <a:t>C'est également le seul rock movie de l'époque avec l'image en couleur. </a:t>
            </a:r>
          </a:p>
          <a:p>
            <a:r>
              <a:rPr lang="fr-FR" sz="1200" kern="1200" dirty="0" smtClean="0">
                <a:solidFill>
                  <a:schemeClr val="tx1"/>
                </a:solidFill>
                <a:effectLst/>
                <a:latin typeface="+mn-lt"/>
                <a:ea typeface="+mn-ea"/>
                <a:cs typeface="+mn-cs"/>
              </a:rPr>
              <a:t>Je n'ai pas pu m'empêcher de faire le lien avec une citation de Keith Richards, qui dit qu’en entendant </a:t>
            </a:r>
            <a:r>
              <a:rPr lang="fr-FR" sz="1200" i="1" kern="1200" dirty="0" smtClean="0">
                <a:solidFill>
                  <a:schemeClr val="tx1"/>
                </a:solidFill>
                <a:effectLst/>
                <a:latin typeface="+mn-lt"/>
                <a:ea typeface="+mn-ea"/>
                <a:cs typeface="+mn-cs"/>
              </a:rPr>
              <a:t>Tutti Frutti </a:t>
            </a:r>
            <a:r>
              <a:rPr lang="fr-FR" sz="1200" kern="1200" dirty="0" smtClean="0">
                <a:solidFill>
                  <a:schemeClr val="tx1"/>
                </a:solidFill>
                <a:effectLst/>
                <a:latin typeface="+mn-lt"/>
                <a:ea typeface="+mn-ea"/>
                <a:cs typeface="+mn-cs"/>
              </a:rPr>
              <a:t>pour la première fois, (le premier tube de </a:t>
            </a:r>
            <a:r>
              <a:rPr lang="fr-FR" sz="1200" kern="1200" dirty="0" err="1" smtClean="0">
                <a:solidFill>
                  <a:schemeClr val="tx1"/>
                </a:solidFill>
                <a:effectLst/>
                <a:latin typeface="+mn-lt"/>
                <a:ea typeface="+mn-ea"/>
                <a:cs typeface="+mn-cs"/>
              </a:rPr>
              <a:t>Little</a:t>
            </a:r>
            <a:r>
              <a:rPr lang="fr-FR" sz="1200" kern="1200" dirty="0" smtClean="0">
                <a:solidFill>
                  <a:schemeClr val="tx1"/>
                </a:solidFill>
                <a:effectLst/>
                <a:latin typeface="+mn-lt"/>
                <a:ea typeface="+mn-ea"/>
                <a:cs typeface="+mn-cs"/>
              </a:rPr>
              <a:t> Richard), « c’était comme si, en un seul instant, le monde avait viré du monochrome au Technicolor », et bien CE FILM ET SES COULEURS MAGNIFIQUES EN EST JUSTEMENT LA REALISATION, la révélation d’une nouvelle ère qui marquait un basculement définitif de la musique pop: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C'est donc un film éminemment intéressant parce qu'il a directement participé à la cristallisation du look et de l'attitude du rock'n'roll, le pendant visuel d'une musique qui s'écoute, mais également qui se regarde.</a:t>
            </a: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VISIONNAGE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endParaRPr lang="fr-FR" sz="1200" b="1"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25</a:t>
            </a:fld>
            <a:endParaRPr lang="fr-FR"/>
          </a:p>
        </p:txBody>
      </p:sp>
    </p:spTree>
    <p:extLst>
      <p:ext uri="{BB962C8B-B14F-4D97-AF65-F5344CB8AC3E}">
        <p14:creationId xmlns="" xmlns:p14="http://schemas.microsoft.com/office/powerpoint/2010/main" val="335748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u="sng" kern="1200" dirty="0" smtClean="0">
              <a:solidFill>
                <a:schemeClr val="tx1"/>
              </a:solidFill>
              <a:effectLst/>
              <a:latin typeface="+mn-lt"/>
              <a:ea typeface="+mn-ea"/>
              <a:cs typeface="+mn-cs"/>
            </a:endParaRPr>
          </a:p>
          <a:p>
            <a:r>
              <a:rPr lang="fr-FR" sz="1200" b="1" u="sng" kern="1200" dirty="0" smtClean="0">
                <a:solidFill>
                  <a:schemeClr val="tx1"/>
                </a:solidFill>
                <a:effectLst/>
                <a:latin typeface="+mn-lt"/>
                <a:ea typeface="+mn-ea"/>
                <a:cs typeface="+mn-cs"/>
              </a:rPr>
              <a:t>Eddie </a:t>
            </a:r>
            <a:r>
              <a:rPr lang="fr-FR" sz="1200" b="1" u="sng" kern="1200" dirty="0" err="1" smtClean="0">
                <a:solidFill>
                  <a:schemeClr val="tx1"/>
                </a:solidFill>
                <a:effectLst/>
                <a:latin typeface="+mn-lt"/>
                <a:ea typeface="+mn-ea"/>
                <a:cs typeface="+mn-cs"/>
              </a:rPr>
              <a:t>Cochran</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Avec Gene Vincent, Eddie </a:t>
            </a:r>
            <a:r>
              <a:rPr lang="fr-FR" sz="1200" kern="1200" dirty="0" err="1" smtClean="0">
                <a:solidFill>
                  <a:schemeClr val="tx1"/>
                </a:solidFill>
                <a:effectLst/>
                <a:latin typeface="+mn-lt"/>
                <a:ea typeface="+mn-ea"/>
                <a:cs typeface="+mn-cs"/>
              </a:rPr>
              <a:t>Cochran</a:t>
            </a:r>
            <a:r>
              <a:rPr lang="fr-FR" sz="1200" kern="1200" dirty="0" smtClean="0">
                <a:solidFill>
                  <a:schemeClr val="tx1"/>
                </a:solidFill>
                <a:effectLst/>
                <a:latin typeface="+mn-lt"/>
                <a:ea typeface="+mn-ea"/>
                <a:cs typeface="+mn-cs"/>
              </a:rPr>
              <a:t> est un autre représentant importants du Rockabilly, à la fois pour ses hymnes à la rébellion et à la fête, un des rares auteurs interprètes du rock'n'roll. Son décès prématuré en a également fait une figure de l'adolescence éternelle.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Eddie, interprète ici </a:t>
            </a:r>
            <a:r>
              <a:rPr lang="fr-FR" sz="1200" i="1" kern="1200" dirty="0" err="1" smtClean="0">
                <a:solidFill>
                  <a:schemeClr val="tx1"/>
                </a:solidFill>
                <a:effectLst/>
                <a:latin typeface="+mn-lt"/>
                <a:ea typeface="+mn-ea"/>
                <a:cs typeface="+mn-cs"/>
              </a:rPr>
              <a:t>Twenty</a:t>
            </a:r>
            <a:r>
              <a:rPr lang="fr-FR" sz="1200" i="1" kern="1200" dirty="0" smtClean="0">
                <a:solidFill>
                  <a:schemeClr val="tx1"/>
                </a:solidFill>
                <a:effectLst/>
                <a:latin typeface="+mn-lt"/>
                <a:ea typeface="+mn-ea"/>
                <a:cs typeface="+mn-cs"/>
              </a:rPr>
              <a:t> Flight Rock</a:t>
            </a:r>
            <a:r>
              <a:rPr lang="fr-FR" sz="1200" kern="1200" dirty="0" smtClean="0">
                <a:solidFill>
                  <a:schemeClr val="tx1"/>
                </a:solidFill>
                <a:effectLst/>
                <a:latin typeface="+mn-lt"/>
                <a:ea typeface="+mn-ea"/>
                <a:cs typeface="+mn-cs"/>
              </a:rPr>
              <a:t>, une chanson qui qui joue une nouvelle fois sur le double sens. </a:t>
            </a:r>
          </a:p>
          <a:p>
            <a:r>
              <a:rPr lang="fr-FR" sz="1200" kern="1200" dirty="0" smtClean="0">
                <a:solidFill>
                  <a:schemeClr val="tx1"/>
                </a:solidFill>
                <a:effectLst/>
                <a:latin typeface="+mn-lt"/>
                <a:ea typeface="+mn-ea"/>
                <a:cs typeface="+mn-cs"/>
              </a:rPr>
              <a:t>- Au sens premier, il s'agit d'une incitation à danser le rock'n'roll, comme il en existe des dizaines à cette époque,</a:t>
            </a:r>
          </a:p>
          <a:p>
            <a:pPr marL="171450" indent="-171450">
              <a:buFontTx/>
              <a:buChar char="-"/>
            </a:pPr>
            <a:r>
              <a:rPr lang="fr-FR" sz="1200" kern="1200" dirty="0" smtClean="0">
                <a:solidFill>
                  <a:schemeClr val="tx1"/>
                </a:solidFill>
                <a:effectLst/>
                <a:latin typeface="+mn-lt"/>
                <a:ea typeface="+mn-ea"/>
                <a:cs typeface="+mn-cs"/>
              </a:rPr>
              <a:t>Au sens figuré, l'histoire est plus osée puisqu'elle présente une femme disons, plutôt "gourmande", dont le narrateur aurait bien du mal à satisfaire l'appétit. </a:t>
            </a:r>
          </a:p>
          <a:p>
            <a:pPr marL="171450" indent="-171450">
              <a:buFontTx/>
              <a:buChar char="-"/>
            </a:pPr>
            <a:r>
              <a:rPr lang="fr-FR" sz="1200" kern="1200" dirty="0" smtClean="0">
                <a:solidFill>
                  <a:schemeClr val="tx1"/>
                </a:solidFill>
                <a:effectLst/>
                <a:latin typeface="+mn-lt"/>
                <a:ea typeface="+mn-ea"/>
                <a:cs typeface="+mn-cs"/>
              </a:rPr>
              <a:t>l'attitude d'Eddie </a:t>
            </a:r>
            <a:r>
              <a:rPr lang="fr-FR" sz="1200" kern="1200" dirty="0" err="1" smtClean="0">
                <a:solidFill>
                  <a:schemeClr val="tx1"/>
                </a:solidFill>
                <a:effectLst/>
                <a:latin typeface="+mn-lt"/>
                <a:ea typeface="+mn-ea"/>
                <a:cs typeface="+mn-cs"/>
              </a:rPr>
              <a:t>Cochran</a:t>
            </a:r>
            <a:r>
              <a:rPr lang="fr-FR" sz="1200" kern="1200" dirty="0" smtClean="0">
                <a:solidFill>
                  <a:schemeClr val="tx1"/>
                </a:solidFill>
                <a:effectLst/>
                <a:latin typeface="+mn-lt"/>
                <a:ea typeface="+mn-ea"/>
                <a:cs typeface="+mn-cs"/>
              </a:rPr>
              <a:t>, ses postures, la musique, il y a une véritable puissance et une énergie dans cette image. </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À elle seule, cette scène illustre parfaitement le contexte du milieu des années 1950:</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L'importance de la TV, à la fois car elle s'est démocratisée dans les foyers américains, également parce qu'elle est devenue le principal medium à la reconnaissance de tout événement culturel.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Deux personnages aux réactions absolument opposées:</a:t>
            </a:r>
          </a:p>
          <a:p>
            <a:r>
              <a:rPr lang="fr-FR" sz="1200" kern="1200" dirty="0" smtClean="0">
                <a:solidFill>
                  <a:schemeClr val="tx1"/>
                </a:solidFill>
                <a:effectLst/>
                <a:latin typeface="+mn-lt"/>
                <a:ea typeface="+mn-ea"/>
                <a:cs typeface="+mn-cs"/>
              </a:rPr>
              <a:t>La servante noire:</a:t>
            </a:r>
          </a:p>
          <a:p>
            <a:r>
              <a:rPr lang="fr-FR" sz="1200" kern="1200" dirty="0" smtClean="0">
                <a:solidFill>
                  <a:schemeClr val="tx1"/>
                </a:solidFill>
                <a:effectLst/>
                <a:latin typeface="+mn-lt"/>
                <a:ea typeface="+mn-ea"/>
                <a:cs typeface="+mn-cs"/>
              </a:rPr>
              <a:t>- captivée par le rythme, se met à danser, tout sourire, absolument pas choquée par ce qu'elle entend.</a:t>
            </a:r>
          </a:p>
          <a:p>
            <a:r>
              <a:rPr lang="fr-FR" sz="1200" kern="1200" dirty="0" smtClean="0">
                <a:solidFill>
                  <a:schemeClr val="tx1"/>
                </a:solidFill>
                <a:effectLst/>
                <a:latin typeface="+mn-lt"/>
                <a:ea typeface="+mn-ea"/>
                <a:cs typeface="+mn-cs"/>
              </a:rPr>
              <a:t>C’est une illustration notable néanmoins du </a:t>
            </a:r>
            <a:r>
              <a:rPr lang="fr-FR" sz="1200" kern="1200" dirty="0" err="1" smtClean="0">
                <a:solidFill>
                  <a:schemeClr val="tx1"/>
                </a:solidFill>
                <a:effectLst/>
                <a:latin typeface="+mn-lt"/>
                <a:ea typeface="+mn-ea"/>
                <a:cs typeface="+mn-cs"/>
              </a:rPr>
              <a:t>crossover</a:t>
            </a:r>
            <a:r>
              <a:rPr lang="fr-FR" sz="1200" kern="1200" dirty="0" smtClean="0">
                <a:solidFill>
                  <a:schemeClr val="tx1"/>
                </a:solidFill>
                <a:effectLst/>
                <a:latin typeface="+mn-lt"/>
                <a:ea typeface="+mn-ea"/>
                <a:cs typeface="+mn-cs"/>
              </a:rPr>
              <a:t> musical: La femme de ménage danse sur Eddie </a:t>
            </a:r>
            <a:r>
              <a:rPr lang="fr-FR" sz="1200" kern="1200" dirty="0" err="1" smtClean="0">
                <a:solidFill>
                  <a:schemeClr val="tx1"/>
                </a:solidFill>
                <a:effectLst/>
                <a:latin typeface="+mn-lt"/>
                <a:ea typeface="+mn-ea"/>
                <a:cs typeface="+mn-cs"/>
              </a:rPr>
              <a:t>Cochran</a:t>
            </a:r>
            <a:r>
              <a:rPr lang="fr-FR" sz="1200" kern="1200" dirty="0" smtClean="0">
                <a:solidFill>
                  <a:schemeClr val="tx1"/>
                </a:solidFill>
                <a:effectLst/>
                <a:latin typeface="+mn-lt"/>
                <a:ea typeface="+mn-ea"/>
                <a:cs typeface="+mn-cs"/>
              </a:rPr>
              <a:t> qui, </a:t>
            </a:r>
          </a:p>
          <a:p>
            <a:r>
              <a:rPr lang="fr-FR" sz="1200" kern="1200" dirty="0" smtClean="0">
                <a:solidFill>
                  <a:schemeClr val="tx1"/>
                </a:solidFill>
                <a:effectLst/>
                <a:latin typeface="+mn-lt"/>
                <a:ea typeface="+mn-ea"/>
                <a:cs typeface="+mn-cs"/>
              </a:rPr>
              <a:t>à l'image d'Elvis Presley et de </a:t>
            </a:r>
            <a:r>
              <a:rPr lang="fr-FR" sz="1200" kern="1200" dirty="0" err="1" smtClean="0">
                <a:solidFill>
                  <a:schemeClr val="tx1"/>
                </a:solidFill>
                <a:effectLst/>
                <a:latin typeface="+mn-lt"/>
                <a:ea typeface="+mn-ea"/>
                <a:cs typeface="+mn-cs"/>
              </a:rPr>
              <a:t>Little</a:t>
            </a:r>
            <a:r>
              <a:rPr lang="fr-FR" sz="1200" kern="1200" dirty="0" smtClean="0">
                <a:solidFill>
                  <a:schemeClr val="tx1"/>
                </a:solidFill>
                <a:effectLst/>
                <a:latin typeface="+mn-lt"/>
                <a:ea typeface="+mn-ea"/>
                <a:cs typeface="+mn-cs"/>
              </a:rPr>
              <a:t> Richard était autant apprécié par les deux communautés.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D’un autre côté, la </a:t>
            </a:r>
            <a:r>
              <a:rPr lang="fr-FR" sz="1200" kern="1200" dirty="0" err="1" smtClean="0">
                <a:solidFill>
                  <a:schemeClr val="tx1"/>
                </a:solidFill>
                <a:effectLst/>
                <a:latin typeface="+mn-lt"/>
                <a:ea typeface="+mn-ea"/>
                <a:cs typeface="+mn-cs"/>
              </a:rPr>
              <a:t>bimbo</a:t>
            </a:r>
            <a:r>
              <a:rPr lang="fr-FR" sz="1200" kern="1200" dirty="0" smtClean="0">
                <a:solidFill>
                  <a:schemeClr val="tx1"/>
                </a:solidFill>
                <a:effectLst/>
                <a:latin typeface="+mn-lt"/>
                <a:ea typeface="+mn-ea"/>
                <a:cs typeface="+mn-cs"/>
              </a:rPr>
              <a:t>, qui rêve de devenir mère au foyer, d'abord placide, puis surprise, qui n'ose pas croire ce qu'elle entend, à la fois gênée, mais un peu intéressée quand même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C'est un tableau qui dénonce assez bien la forte opposition entre le monde de la pop blanche et celui du rhythm'n'blues noir qui vivent ensemble mais n'occupent pas la même place dans la société.</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Cette scène est un miroir grossissant de la société américaine et de la place qu'y occupe le rock'n'roll.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Ton coquin et grivois, sourire en travers, charme, fraîcheur et séduction, voici Eddie </a:t>
            </a:r>
            <a:r>
              <a:rPr lang="fr-FR" sz="1200" kern="1200" dirty="0" err="1" smtClean="0">
                <a:solidFill>
                  <a:schemeClr val="tx1"/>
                </a:solidFill>
                <a:effectLst/>
                <a:latin typeface="+mn-lt"/>
                <a:ea typeface="+mn-ea"/>
                <a:cs typeface="+mn-cs"/>
              </a:rPr>
              <a:t>Cochran</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VISIONNAGE SCÈNE EDDIE COCHRAN</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J'ai laissé le commentaire après la prestation d’Eddie </a:t>
            </a:r>
            <a:r>
              <a:rPr lang="fr-FR" sz="1200" kern="1200" dirty="0" err="1" smtClean="0">
                <a:solidFill>
                  <a:schemeClr val="tx1"/>
                </a:solidFill>
                <a:effectLst/>
                <a:latin typeface="+mn-lt"/>
                <a:ea typeface="+mn-ea"/>
                <a:cs typeface="+mn-cs"/>
              </a:rPr>
              <a:t>Cochran</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car il en dit long sur la perception du rock'n'roll par les adultes: </a:t>
            </a:r>
          </a:p>
          <a:p>
            <a:r>
              <a:rPr lang="fr-FR" sz="1200" kern="1200" dirty="0" smtClean="0">
                <a:solidFill>
                  <a:schemeClr val="tx1"/>
                </a:solidFill>
                <a:effectLst/>
                <a:latin typeface="+mn-lt"/>
                <a:ea typeface="+mn-ea"/>
                <a:cs typeface="+mn-cs"/>
              </a:rPr>
              <a:t>-" ce type ne sait pas chanter" dit le </a:t>
            </a:r>
            <a:r>
              <a:rPr lang="fr-FR" sz="1200" kern="1200" dirty="0" err="1" smtClean="0">
                <a:solidFill>
                  <a:schemeClr val="tx1"/>
                </a:solidFill>
                <a:effectLst/>
                <a:latin typeface="+mn-lt"/>
                <a:ea typeface="+mn-ea"/>
                <a:cs typeface="+mn-cs"/>
              </a:rPr>
              <a:t>producteur:C’est</a:t>
            </a:r>
            <a:r>
              <a:rPr lang="fr-FR" sz="1200" kern="1200" dirty="0" smtClean="0">
                <a:solidFill>
                  <a:schemeClr val="tx1"/>
                </a:solidFill>
                <a:effectLst/>
                <a:latin typeface="+mn-lt"/>
                <a:ea typeface="+mn-ea"/>
                <a:cs typeface="+mn-cs"/>
              </a:rPr>
              <a:t> un témoignage concret du basculement de la variété et de la mode des crooners vers le rock'n'roll. </a:t>
            </a:r>
          </a:p>
          <a:p>
            <a:r>
              <a:rPr lang="fr-FR" sz="1200" kern="1200" dirty="0" smtClean="0">
                <a:solidFill>
                  <a:schemeClr val="tx1"/>
                </a:solidFill>
                <a:effectLst/>
                <a:latin typeface="+mn-lt"/>
                <a:ea typeface="+mn-ea"/>
                <a:cs typeface="+mn-cs"/>
              </a:rPr>
              <a:t>- "il a trouvé un nouveau son » Là, le réalisateur a parfaitement cerné la façon dont la pop se redéfinit et de l'aspect déterminant DU</a:t>
            </a:r>
            <a:r>
              <a:rPr lang="fr-FR" sz="1200" kern="1200" baseline="0" dirty="0" smtClean="0">
                <a:solidFill>
                  <a:schemeClr val="tx1"/>
                </a:solidFill>
                <a:effectLst/>
                <a:latin typeface="+mn-lt"/>
                <a:ea typeface="+mn-ea"/>
                <a:cs typeface="+mn-cs"/>
              </a:rPr>
              <a:t> SON</a:t>
            </a:r>
            <a:r>
              <a:rPr lang="fr-FR" sz="1200" kern="1200" dirty="0" smtClean="0">
                <a:solidFill>
                  <a:schemeClr val="tx1"/>
                </a:solidFill>
                <a:effectLst/>
                <a:latin typeface="+mn-lt"/>
                <a:ea typeface="+mn-ea"/>
                <a:cs typeface="+mn-cs"/>
              </a:rPr>
              <a:t> dans l'innovation musicale. </a:t>
            </a:r>
          </a:p>
          <a:p>
            <a:r>
              <a:rPr lang="fr-FR" sz="1200" kern="1200" dirty="0" smtClean="0">
                <a:solidFill>
                  <a:schemeClr val="tx1"/>
                </a:solidFill>
                <a:effectLst/>
                <a:latin typeface="+mn-lt"/>
                <a:ea typeface="+mn-ea"/>
                <a:cs typeface="+mn-cs"/>
              </a:rPr>
              <a:t>- Et puis l'accusation du "chanter mal" est assez caractéristique de</a:t>
            </a:r>
            <a:r>
              <a:rPr lang="fr-FR" sz="1200" kern="1200" baseline="0" dirty="0" smtClean="0">
                <a:solidFill>
                  <a:schemeClr val="tx1"/>
                </a:solidFill>
                <a:effectLst/>
                <a:latin typeface="+mn-lt"/>
                <a:ea typeface="+mn-ea"/>
                <a:cs typeface="+mn-cs"/>
              </a:rPr>
              <a:t>s reproches émis envers le</a:t>
            </a:r>
            <a:r>
              <a:rPr lang="fr-FR" sz="1200" kern="1200" dirty="0" smtClean="0">
                <a:solidFill>
                  <a:schemeClr val="tx1"/>
                </a:solidFill>
                <a:effectLst/>
                <a:latin typeface="+mn-lt"/>
                <a:ea typeface="+mn-ea"/>
                <a:cs typeface="+mn-cs"/>
              </a:rPr>
              <a:t> rock à travers son histoire: On peut penser à Bob Dylan, à Lou Reed, ou bien sûr à toute la vague punk, cette tirade montre bien que le propos du rock'n'roll n'est pas dans ce qui serait joli ou doux à l’oreille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mais au contraire dans l'énergie et dans une certaine dureté caractéristiques.</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CONCLUSION</a:t>
            </a:r>
            <a:endParaRPr lang="fr-FR"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The Girl Can't Help It </a:t>
            </a:r>
            <a:r>
              <a:rPr lang="fr-FR" sz="1200" kern="1200" dirty="0" smtClean="0">
                <a:solidFill>
                  <a:schemeClr val="tx1"/>
                </a:solidFill>
                <a:effectLst/>
                <a:latin typeface="+mn-lt"/>
                <a:ea typeface="+mn-ea"/>
                <a:cs typeface="+mn-cs"/>
              </a:rPr>
              <a:t>met en relief une dualité propre au rock'n'roll: d'un côté, le</a:t>
            </a:r>
            <a:r>
              <a:rPr lang="fr-FR" sz="1200" kern="1200" baseline="0" dirty="0" smtClean="0">
                <a:solidFill>
                  <a:schemeClr val="tx1"/>
                </a:solidFill>
                <a:effectLst/>
                <a:latin typeface="+mn-lt"/>
                <a:ea typeface="+mn-ea"/>
                <a:cs typeface="+mn-cs"/>
              </a:rPr>
              <a:t> rock</a:t>
            </a:r>
            <a:r>
              <a:rPr lang="fr-FR" sz="1200" kern="1200" dirty="0" smtClean="0">
                <a:solidFill>
                  <a:schemeClr val="tx1"/>
                </a:solidFill>
                <a:effectLst/>
                <a:latin typeface="+mn-lt"/>
                <a:ea typeface="+mn-ea"/>
                <a:cs typeface="+mn-cs"/>
              </a:rPr>
              <a:t> peut aisément passer pour une musique à la fois légère et inoffensive typique de </a:t>
            </a:r>
            <a:r>
              <a:rPr lang="fr-FR" sz="1200" kern="1200" dirty="0" err="1" smtClean="0">
                <a:solidFill>
                  <a:schemeClr val="tx1"/>
                </a:solidFill>
                <a:effectLst/>
                <a:latin typeface="+mn-lt"/>
                <a:ea typeface="+mn-ea"/>
                <a:cs typeface="+mn-cs"/>
              </a:rPr>
              <a:t>l'entertainment</a:t>
            </a:r>
            <a:r>
              <a:rPr lang="fr-FR" sz="1200" kern="1200" dirty="0" smtClean="0">
                <a:solidFill>
                  <a:schemeClr val="tx1"/>
                </a:solidFill>
                <a:effectLst/>
                <a:latin typeface="+mn-lt"/>
                <a:ea typeface="+mn-ea"/>
                <a:cs typeface="+mn-cs"/>
              </a:rPr>
              <a:t> américain, mais</a:t>
            </a:r>
            <a:r>
              <a:rPr lang="fr-FR" sz="1200" kern="1200" baseline="0" dirty="0" smtClean="0">
                <a:solidFill>
                  <a:schemeClr val="tx1"/>
                </a:solidFill>
                <a:effectLst/>
                <a:latin typeface="+mn-lt"/>
                <a:ea typeface="+mn-ea"/>
                <a:cs typeface="+mn-cs"/>
              </a:rPr>
              <a:t> aussi et surtout</a:t>
            </a:r>
            <a:r>
              <a:rPr lang="fr-FR" sz="1200" kern="1200" dirty="0" smtClean="0">
                <a:solidFill>
                  <a:schemeClr val="tx1"/>
                </a:solidFill>
                <a:effectLst/>
                <a:latin typeface="+mn-lt"/>
                <a:ea typeface="+mn-ea"/>
                <a:cs typeface="+mn-cs"/>
              </a:rPr>
              <a:t> comme un genre qui bouscule les idées et les goûts de l'ancienne génération</a:t>
            </a:r>
            <a:r>
              <a:rPr lang="fr-FR" sz="1200" kern="1200" baseline="0" dirty="0" smtClean="0">
                <a:solidFill>
                  <a:schemeClr val="tx1"/>
                </a:solidFill>
                <a:effectLst/>
                <a:latin typeface="+mn-lt"/>
                <a:ea typeface="+mn-ea"/>
                <a:cs typeface="+mn-cs"/>
              </a:rPr>
              <a:t> qui n’y comprend pas grand chose, pour ne pas dire « rien du tout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26</a:t>
            </a:fld>
            <a:endParaRPr lang="fr-FR"/>
          </a:p>
        </p:txBody>
      </p:sp>
    </p:spTree>
    <p:extLst>
      <p:ext uri="{BB962C8B-B14F-4D97-AF65-F5344CB8AC3E}">
        <p14:creationId xmlns="" xmlns:p14="http://schemas.microsoft.com/office/powerpoint/2010/main" val="3414585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FontTx/>
              <a:buChar char="-"/>
            </a:pPr>
            <a:r>
              <a:rPr lang="fr-FR" dirty="0" smtClean="0">
                <a:solidFill>
                  <a:srgbClr val="4F81BD"/>
                </a:solidFill>
              </a:rPr>
              <a:t>Lecture de </a:t>
            </a:r>
            <a:r>
              <a:rPr lang="fr-FR" i="1" dirty="0" smtClean="0">
                <a:solidFill>
                  <a:srgbClr val="4F81BD"/>
                </a:solidFill>
              </a:rPr>
              <a:t>Wanda Jackson, Lacée par Satan, délacée par le Seigneur, </a:t>
            </a:r>
            <a:r>
              <a:rPr lang="fr-FR" dirty="0" smtClean="0">
                <a:solidFill>
                  <a:srgbClr val="4F81BD"/>
                </a:solidFill>
              </a:rPr>
              <a:t>in </a:t>
            </a:r>
            <a:r>
              <a:rPr lang="fr-FR" i="1" dirty="0" smtClean="0">
                <a:solidFill>
                  <a:srgbClr val="4F81BD"/>
                </a:solidFill>
              </a:rPr>
              <a:t>Héros Oubliés du Rock’n’roll, </a:t>
            </a:r>
            <a:r>
              <a:rPr lang="fr-FR" dirty="0" smtClean="0">
                <a:solidFill>
                  <a:srgbClr val="4F81BD"/>
                </a:solidFill>
              </a:rPr>
              <a:t>Nick Tosches. </a:t>
            </a:r>
          </a:p>
          <a:p>
            <a:pPr>
              <a:buFontTx/>
              <a:buChar char="-"/>
            </a:pPr>
            <a:endParaRPr lang="fr-FR" dirty="0" smtClean="0">
              <a:solidFill>
                <a:srgbClr val="4F81BD"/>
              </a:solidFill>
            </a:endParaRPr>
          </a:p>
          <a:p>
            <a:pPr>
              <a:buFontTx/>
              <a:buChar char="-"/>
            </a:pPr>
            <a:r>
              <a:rPr lang="fr-FR" dirty="0" smtClean="0">
                <a:solidFill>
                  <a:srgbClr val="4F81BD"/>
                </a:solidFill>
              </a:rPr>
              <a:t>Visionnage de </a:t>
            </a:r>
            <a:r>
              <a:rPr lang="fr-FR" i="1" dirty="0" smtClean="0">
                <a:solidFill>
                  <a:srgbClr val="4F81BD"/>
                </a:solidFill>
              </a:rPr>
              <a:t>Hard </a:t>
            </a:r>
            <a:r>
              <a:rPr lang="fr-FR" i="1" dirty="0" err="1" smtClean="0">
                <a:solidFill>
                  <a:srgbClr val="4F81BD"/>
                </a:solidFill>
              </a:rPr>
              <a:t>Headed</a:t>
            </a:r>
            <a:r>
              <a:rPr lang="fr-FR" i="1" dirty="0" smtClean="0">
                <a:solidFill>
                  <a:srgbClr val="4F81BD"/>
                </a:solidFill>
              </a:rPr>
              <a:t> </a:t>
            </a:r>
            <a:r>
              <a:rPr lang="fr-FR" i="1" dirty="0" err="1" smtClean="0">
                <a:solidFill>
                  <a:srgbClr val="4F81BD"/>
                </a:solidFill>
              </a:rPr>
              <a:t>Woman</a:t>
            </a:r>
            <a:r>
              <a:rPr lang="fr-FR" i="1" dirty="0" smtClean="0">
                <a:solidFill>
                  <a:srgbClr val="4F81BD"/>
                </a:solidFill>
              </a:rPr>
              <a:t>, </a:t>
            </a:r>
            <a:r>
              <a:rPr lang="fr-FR" dirty="0" err="1" smtClean="0">
                <a:solidFill>
                  <a:srgbClr val="4F81BD"/>
                </a:solidFill>
              </a:rPr>
              <a:t>Town</a:t>
            </a:r>
            <a:r>
              <a:rPr lang="fr-FR" dirty="0" smtClean="0">
                <a:solidFill>
                  <a:srgbClr val="4F81BD"/>
                </a:solidFill>
              </a:rPr>
              <a:t> Hall Party</a:t>
            </a:r>
            <a:r>
              <a:rPr lang="fr-FR" i="1" dirty="0" smtClean="0">
                <a:solidFill>
                  <a:srgbClr val="4F81BD"/>
                </a:solidFill>
              </a:rPr>
              <a:t> </a:t>
            </a:r>
            <a:r>
              <a:rPr lang="fr-FR" dirty="0" smtClean="0">
                <a:solidFill>
                  <a:srgbClr val="4F81BD"/>
                </a:solidFill>
              </a:rPr>
              <a:t>(1958).</a:t>
            </a: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27</a:t>
            </a:fld>
            <a:endParaRPr lang="fr-FR"/>
          </a:p>
        </p:txBody>
      </p:sp>
    </p:spTree>
    <p:extLst>
      <p:ext uri="{BB962C8B-B14F-4D97-AF65-F5344CB8AC3E}">
        <p14:creationId xmlns="" xmlns:p14="http://schemas.microsoft.com/office/powerpoint/2010/main" val="2559796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Une</a:t>
            </a:r>
            <a:r>
              <a:rPr lang="fr-FR" sz="1200" kern="1200" baseline="0" dirty="0" smtClean="0">
                <a:solidFill>
                  <a:schemeClr val="tx1"/>
                </a:solidFill>
                <a:effectLst/>
                <a:latin typeface="+mn-lt"/>
                <a:ea typeface="+mn-ea"/>
                <a:cs typeface="+mn-cs"/>
              </a:rPr>
              <a:t> des principales audaces de Frank </a:t>
            </a:r>
            <a:r>
              <a:rPr lang="fr-FR" sz="1200" kern="1200" baseline="0" dirty="0" err="1" smtClean="0">
                <a:solidFill>
                  <a:schemeClr val="tx1"/>
                </a:solidFill>
                <a:effectLst/>
                <a:latin typeface="+mn-lt"/>
                <a:ea typeface="+mn-ea"/>
                <a:cs typeface="+mn-cs"/>
              </a:rPr>
              <a:t>Tashlin</a:t>
            </a:r>
            <a:r>
              <a:rPr lang="fr-FR" sz="1200" kern="1200" baseline="0" dirty="0" smtClean="0">
                <a:solidFill>
                  <a:schemeClr val="tx1"/>
                </a:solidFill>
                <a:effectLst/>
                <a:latin typeface="+mn-lt"/>
                <a:ea typeface="+mn-ea"/>
                <a:cs typeface="+mn-cs"/>
              </a:rPr>
              <a:t> dans la Blonde et moi</a:t>
            </a:r>
            <a:r>
              <a:rPr lang="fr-FR" sz="1200" kern="1200" dirty="0" smtClean="0">
                <a:solidFill>
                  <a:schemeClr val="tx1"/>
                </a:solidFill>
                <a:effectLst/>
                <a:latin typeface="+mn-lt"/>
                <a:ea typeface="+mn-ea"/>
                <a:cs typeface="+mn-cs"/>
              </a:rPr>
              <a:t> a été de mettre côte à côte </a:t>
            </a:r>
            <a:r>
              <a:rPr lang="fr-FR" sz="1200" kern="1200" dirty="0" err="1" smtClean="0">
                <a:solidFill>
                  <a:schemeClr val="tx1"/>
                </a:solidFill>
                <a:effectLst/>
                <a:latin typeface="+mn-lt"/>
                <a:ea typeface="+mn-ea"/>
                <a:cs typeface="+mn-cs"/>
              </a:rPr>
              <a:t>Jayne</a:t>
            </a:r>
            <a:r>
              <a:rPr lang="fr-FR" sz="1200" kern="1200" dirty="0" smtClean="0">
                <a:solidFill>
                  <a:schemeClr val="tx1"/>
                </a:solidFill>
                <a:effectLst/>
                <a:latin typeface="+mn-lt"/>
                <a:ea typeface="+mn-ea"/>
                <a:cs typeface="+mn-cs"/>
              </a:rPr>
              <a:t> Mansfield, une icône de la féminité, véritable </a:t>
            </a:r>
            <a:r>
              <a:rPr lang="fr-FR" sz="1200" kern="1200" dirty="0" err="1" smtClean="0">
                <a:solidFill>
                  <a:schemeClr val="tx1"/>
                </a:solidFill>
                <a:effectLst/>
                <a:latin typeface="+mn-lt"/>
                <a:ea typeface="+mn-ea"/>
                <a:cs typeface="+mn-cs"/>
              </a:rPr>
              <a:t>sex</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symbol</a:t>
            </a:r>
            <a:r>
              <a:rPr lang="fr-FR" sz="1200" kern="1200" dirty="0" smtClean="0">
                <a:solidFill>
                  <a:schemeClr val="tx1"/>
                </a:solidFill>
                <a:effectLst/>
                <a:latin typeface="+mn-lt"/>
                <a:ea typeface="+mn-ea"/>
                <a:cs typeface="+mn-cs"/>
              </a:rPr>
              <a:t> hollywoodien, et un des rois du rock'n'roll, </a:t>
            </a:r>
            <a:r>
              <a:rPr lang="fr-FR" sz="1200" kern="1200" dirty="0" err="1" smtClean="0">
                <a:solidFill>
                  <a:schemeClr val="tx1"/>
                </a:solidFill>
                <a:effectLst/>
                <a:latin typeface="+mn-lt"/>
                <a:ea typeface="+mn-ea"/>
                <a:cs typeface="+mn-cs"/>
              </a:rPr>
              <a:t>Little</a:t>
            </a:r>
            <a:r>
              <a:rPr lang="fr-FR" sz="1200" kern="1200" dirty="0" smtClean="0">
                <a:solidFill>
                  <a:schemeClr val="tx1"/>
                </a:solidFill>
                <a:effectLst/>
                <a:latin typeface="+mn-lt"/>
                <a:ea typeface="+mn-ea"/>
                <a:cs typeface="+mn-cs"/>
              </a:rPr>
              <a:t> Richard, (on le surnomme d'ailleurs plutôt la reine du rock'n'roll pour sa bisexualité affichée).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a:t>
            </a:r>
            <a:r>
              <a:rPr lang="fr-FR" sz="1200" kern="1200" baseline="0" dirty="0" smtClean="0">
                <a:solidFill>
                  <a:schemeClr val="tx1"/>
                </a:solidFill>
                <a:effectLst/>
                <a:latin typeface="+mn-lt"/>
                <a:ea typeface="+mn-ea"/>
                <a:cs typeface="+mn-cs"/>
              </a:rPr>
              <a:t> effet,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Little</a:t>
            </a:r>
            <a:r>
              <a:rPr lang="fr-FR" sz="1200" kern="1200" dirty="0" smtClean="0">
                <a:solidFill>
                  <a:schemeClr val="tx1"/>
                </a:solidFill>
                <a:effectLst/>
                <a:latin typeface="+mn-lt"/>
                <a:ea typeface="+mn-ea"/>
                <a:cs typeface="+mn-cs"/>
              </a:rPr>
              <a:t> Richard représente fondamentalement tout ce qui effraie et répugne l'Amérique raciste et conservatrice : un chanteur pianiste noir, au look étrange</a:t>
            </a:r>
            <a:r>
              <a:rPr lang="fr-FR" sz="1200" kern="1200" baseline="0" dirty="0" smtClean="0">
                <a:solidFill>
                  <a:schemeClr val="tx1"/>
                </a:solidFill>
                <a:effectLst/>
                <a:latin typeface="+mn-lt"/>
                <a:ea typeface="+mn-ea"/>
                <a:cs typeface="+mn-cs"/>
              </a:rPr>
              <a:t> et</a:t>
            </a:r>
            <a:r>
              <a:rPr lang="fr-FR" sz="1200" kern="1200" dirty="0" smtClean="0">
                <a:solidFill>
                  <a:schemeClr val="tx1"/>
                </a:solidFill>
                <a:effectLst/>
                <a:latin typeface="+mn-lt"/>
                <a:ea typeface="+mn-ea"/>
                <a:cs typeface="+mn-cs"/>
              </a:rPr>
              <a:t> décalé, qui hurle des messages d'excitation aux adolescents, sur le beat, la pulsation caractéristique et disons « diabolique » du rhythm'n'blues afro-américain.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En 1956, comme d'autres avant lui, par exemple Duke Ellington, Nat King Cole, ou son héros Louis Jordan, </a:t>
            </a:r>
            <a:r>
              <a:rPr lang="fr-FR" sz="1200" kern="1200" dirty="0" err="1" smtClean="0">
                <a:solidFill>
                  <a:schemeClr val="tx1"/>
                </a:solidFill>
                <a:effectLst/>
                <a:latin typeface="+mn-lt"/>
                <a:ea typeface="+mn-ea"/>
                <a:cs typeface="+mn-cs"/>
              </a:rPr>
              <a:t>Little</a:t>
            </a:r>
            <a:r>
              <a:rPr lang="fr-FR" sz="1200" kern="1200" dirty="0" smtClean="0">
                <a:solidFill>
                  <a:schemeClr val="tx1"/>
                </a:solidFill>
                <a:effectLst/>
                <a:latin typeface="+mn-lt"/>
                <a:ea typeface="+mn-ea"/>
                <a:cs typeface="+mn-cs"/>
              </a:rPr>
              <a:t> Richard a monté une sorte de stratégie d'infiltration en poussant au plus loin son excentricité physique et musicale et s'imposer dans la sphère musicale blanche du rock’n’roll</a:t>
            </a:r>
            <a:r>
              <a:rPr lang="fr-FR" sz="1200" kern="1200" baseline="0" dirty="0" smtClean="0">
                <a:solidFill>
                  <a:schemeClr val="tx1"/>
                </a:solidFill>
                <a:effectLst/>
                <a:latin typeface="+mn-lt"/>
                <a:ea typeface="+mn-ea"/>
                <a:cs typeface="+mn-cs"/>
              </a:rPr>
              <a:t>.</a:t>
            </a:r>
          </a:p>
          <a:p>
            <a:r>
              <a:rPr lang="fr-FR" sz="1200" kern="1200" baseline="0" dirty="0" smtClean="0">
                <a:solidFill>
                  <a:schemeClr val="tx1"/>
                </a:solidFill>
                <a:effectLst/>
                <a:latin typeface="+mn-lt"/>
                <a:ea typeface="+mn-ea"/>
                <a:cs typeface="+mn-cs"/>
              </a:rPr>
              <a:t>Pour cela, il a adopté tout quelques codes qui lui ont permis de sortir des conventions et de sa couleur de peau </a:t>
            </a:r>
          </a:p>
          <a:p>
            <a:r>
              <a:rPr lang="fr-FR" sz="1200" kern="1200" baseline="0" dirty="0" smtClean="0">
                <a:solidFill>
                  <a:schemeClr val="tx1"/>
                </a:solidFill>
                <a:effectLst/>
                <a:latin typeface="+mn-lt"/>
                <a:ea typeface="+mn-ea"/>
                <a:cs typeface="+mn-cs"/>
              </a:rPr>
              <a:t>pour créer un personnage qui puisse traverser le au petit écran de télévision et grand écran de cinéma. </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Il se maquille avec du fond de teint, une façon de s’éclaircir la</a:t>
            </a:r>
            <a:r>
              <a:rPr lang="fr-FR" sz="1200" kern="1200" baseline="0" dirty="0" smtClean="0">
                <a:solidFill>
                  <a:schemeClr val="tx1"/>
                </a:solidFill>
                <a:effectLst/>
                <a:latin typeface="+mn-lt"/>
                <a:ea typeface="+mn-ea"/>
                <a:cs typeface="+mn-cs"/>
              </a:rPr>
              <a:t> peau et de figer ses traits (c’est </a:t>
            </a:r>
            <a:r>
              <a:rPr lang="fr-FR" sz="1200" kern="1200" dirty="0" smtClean="0">
                <a:solidFill>
                  <a:schemeClr val="tx1"/>
                </a:solidFill>
                <a:effectLst/>
                <a:latin typeface="+mn-lt"/>
                <a:ea typeface="+mn-ea"/>
                <a:cs typeface="+mn-cs"/>
              </a:rPr>
              <a:t>d'ailleurs le même que celui utilisé par Marlène Dietrich au cinéma),</a:t>
            </a:r>
          </a:p>
          <a:p>
            <a:r>
              <a:rPr lang="fr-FR" sz="1200" kern="1200" dirty="0" smtClean="0">
                <a:solidFill>
                  <a:schemeClr val="tx1"/>
                </a:solidFill>
                <a:effectLst/>
                <a:latin typeface="+mn-lt"/>
                <a:ea typeface="+mn-ea"/>
                <a:cs typeface="+mn-cs"/>
              </a:rPr>
              <a:t>- Il se coiffe de la coupe dite Pompadour, c'est-à-dire avec les cheveux longs et décrêpés  dressés sur la tête,</a:t>
            </a:r>
          </a:p>
          <a:p>
            <a:r>
              <a:rPr lang="fr-FR" sz="1200" kern="1200" dirty="0" smtClean="0">
                <a:solidFill>
                  <a:schemeClr val="tx1"/>
                </a:solidFill>
                <a:effectLst/>
                <a:latin typeface="+mn-lt"/>
                <a:ea typeface="+mn-ea"/>
                <a:cs typeface="+mn-cs"/>
              </a:rPr>
              <a:t>- Il porte aussi cette moustache en trait de crayon qui lui épaissi la lèvre supérieure et qui lui donne un air de magicien ou de bonimenteur. </a:t>
            </a:r>
          </a:p>
          <a:p>
            <a:pPr marL="171450" indent="-171450">
              <a:buFontTx/>
              <a:buChar char="-"/>
            </a:pPr>
            <a:r>
              <a:rPr lang="fr-FR" sz="1200" kern="1200" dirty="0" smtClean="0">
                <a:solidFill>
                  <a:schemeClr val="tx1"/>
                </a:solidFill>
                <a:effectLst/>
                <a:latin typeface="+mn-lt"/>
                <a:ea typeface="+mn-ea"/>
                <a:cs typeface="+mn-cs"/>
              </a:rPr>
              <a:t>Dans le même ordre d’idée, il demandait</a:t>
            </a:r>
            <a:r>
              <a:rPr lang="fr-FR" sz="1200" kern="1200" baseline="0" dirty="0" smtClean="0">
                <a:solidFill>
                  <a:schemeClr val="tx1"/>
                </a:solidFill>
                <a:effectLst/>
                <a:latin typeface="+mn-lt"/>
                <a:ea typeface="+mn-ea"/>
                <a:cs typeface="+mn-cs"/>
              </a:rPr>
              <a:t> souvent</a:t>
            </a:r>
            <a:r>
              <a:rPr lang="fr-FR" sz="1200" kern="1200" dirty="0" smtClean="0">
                <a:solidFill>
                  <a:schemeClr val="tx1"/>
                </a:solidFill>
                <a:effectLst/>
                <a:latin typeface="+mn-lt"/>
                <a:ea typeface="+mn-ea"/>
                <a:cs typeface="+mn-cs"/>
              </a:rPr>
              <a:t> à ses musiciens de s'habiller comme lui, avec des costumes de couleurs claires et voyantes plutôt</a:t>
            </a:r>
            <a:r>
              <a:rPr lang="fr-FR" sz="1200" kern="1200" baseline="0" dirty="0" smtClean="0">
                <a:solidFill>
                  <a:schemeClr val="tx1"/>
                </a:solidFill>
                <a:effectLst/>
                <a:latin typeface="+mn-lt"/>
                <a:ea typeface="+mn-ea"/>
                <a:cs typeface="+mn-cs"/>
              </a:rPr>
              <a:t> portées dans le milieu homo</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Tous</a:t>
            </a:r>
            <a:r>
              <a:rPr lang="fr-FR" sz="1200" kern="1200" baseline="0" dirty="0" smtClean="0">
                <a:solidFill>
                  <a:schemeClr val="tx1"/>
                </a:solidFill>
                <a:effectLst/>
                <a:latin typeface="+mn-lt"/>
                <a:ea typeface="+mn-ea"/>
                <a:cs typeface="+mn-cs"/>
              </a:rPr>
              <a:t> ces effets étaient plutôt </a:t>
            </a:r>
            <a:r>
              <a:rPr lang="fr-FR" sz="1200" kern="1200" dirty="0" smtClean="0">
                <a:solidFill>
                  <a:schemeClr val="tx1"/>
                </a:solidFill>
                <a:effectLst/>
                <a:latin typeface="+mn-lt"/>
                <a:ea typeface="+mn-ea"/>
                <a:cs typeface="+mn-cs"/>
              </a:rPr>
              <a:t>rassurants:</a:t>
            </a:r>
          </a:p>
          <a:p>
            <a:pPr marL="171450" indent="-171450">
              <a:buFontTx/>
              <a:buChar char="-"/>
            </a:pPr>
            <a:r>
              <a:rPr lang="fr-FR" sz="1200" kern="1200" baseline="0" dirty="0" smtClean="0">
                <a:solidFill>
                  <a:schemeClr val="tx1"/>
                </a:solidFill>
                <a:effectLst/>
                <a:latin typeface="+mn-lt"/>
                <a:ea typeface="+mn-ea"/>
                <a:cs typeface="+mn-cs"/>
              </a:rPr>
              <a:t>À la fois pour les producteurs qui proposaient l’image d’un homme certes noir mais qui ressemblait plutôt à une sorte de créature</a:t>
            </a:r>
          </a:p>
          <a:p>
            <a:pPr marL="171450" indent="-171450">
              <a:buFontTx/>
              <a:buChar char="-"/>
            </a:pPr>
            <a:r>
              <a:rPr lang="fr-FR" sz="1200" kern="1200" baseline="0" dirty="0" smtClean="0">
                <a:solidFill>
                  <a:schemeClr val="tx1"/>
                </a:solidFill>
                <a:effectLst/>
                <a:latin typeface="+mn-lt"/>
                <a:ea typeface="+mn-ea"/>
                <a:cs typeface="+mn-cs"/>
              </a:rPr>
              <a:t>Egalement pour </a:t>
            </a:r>
            <a:r>
              <a:rPr lang="fr-FR" sz="1200" kern="1200" dirty="0" smtClean="0">
                <a:solidFill>
                  <a:schemeClr val="tx1"/>
                </a:solidFill>
                <a:effectLst/>
                <a:latin typeface="+mn-lt"/>
                <a:ea typeface="+mn-ea"/>
                <a:cs typeface="+mn-cs"/>
              </a:rPr>
              <a:t>les hommes blancs spectateurs qui ne voyaient pas</a:t>
            </a:r>
            <a:r>
              <a:rPr lang="fr-FR" sz="1200" kern="1200" baseline="0" dirty="0" smtClean="0">
                <a:solidFill>
                  <a:schemeClr val="tx1"/>
                </a:solidFill>
                <a:effectLst/>
                <a:latin typeface="+mn-lt"/>
                <a:ea typeface="+mn-ea"/>
                <a:cs typeface="+mn-cs"/>
              </a:rPr>
              <a:t> de rivalité vis à vis de la gente féminine avec un tel personnage.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Musicalement, c'est aussi le double sens de ses textes qui lui permet de s'infiltrer au cinéma. </a:t>
            </a:r>
          </a:p>
          <a:p>
            <a:r>
              <a:rPr lang="fr-FR" sz="1200" kern="1200" dirty="0" smtClean="0">
                <a:solidFill>
                  <a:schemeClr val="tx1"/>
                </a:solidFill>
                <a:effectLst/>
                <a:latin typeface="+mn-lt"/>
                <a:ea typeface="+mn-ea"/>
                <a:cs typeface="+mn-cs"/>
              </a:rPr>
              <a:t>Dans les extraits que je vais diffuser, j'ai tenté de traduire les paroles des chansons car</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elles méritent une attention particulière.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Précision justement sur les paroles des deux titres interprétés ici:</a:t>
            </a:r>
            <a:endParaRPr lang="fr-FR" sz="1200" kern="1200" dirty="0" smtClean="0">
              <a:solidFill>
                <a:schemeClr val="tx1"/>
              </a:solidFill>
              <a:effectLst/>
              <a:latin typeface="+mn-lt"/>
              <a:ea typeface="+mn-ea"/>
              <a:cs typeface="+mn-cs"/>
            </a:endParaRPr>
          </a:p>
          <a:p>
            <a:r>
              <a:rPr lang="fr-FR" sz="1200" b="1" i="1" kern="1200" dirty="0" err="1" smtClean="0">
                <a:solidFill>
                  <a:schemeClr val="tx1"/>
                </a:solidFill>
                <a:effectLst/>
                <a:latin typeface="+mn-lt"/>
                <a:ea typeface="+mn-ea"/>
                <a:cs typeface="+mn-cs"/>
              </a:rPr>
              <a:t>Ready</a:t>
            </a:r>
            <a:r>
              <a:rPr lang="fr-FR" sz="1200" b="1" i="1" kern="1200" dirty="0" smtClean="0">
                <a:solidFill>
                  <a:schemeClr val="tx1"/>
                </a:solidFill>
                <a:effectLst/>
                <a:latin typeface="+mn-lt"/>
                <a:ea typeface="+mn-ea"/>
                <a:cs typeface="+mn-cs"/>
              </a:rPr>
              <a:t> Teddy</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pourrait tout à fait être une chanson homosexuelle quand on sait que dans l'argot de l'époque, un Teddy est un garçon terriblement sexy. </a:t>
            </a:r>
          </a:p>
          <a:p>
            <a:r>
              <a:rPr lang="fr-FR" sz="1200" b="1" i="1" kern="1200" dirty="0" err="1" smtClean="0">
                <a:solidFill>
                  <a:schemeClr val="tx1"/>
                </a:solidFill>
                <a:effectLst/>
                <a:latin typeface="+mn-lt"/>
                <a:ea typeface="+mn-ea"/>
                <a:cs typeface="+mn-cs"/>
              </a:rPr>
              <a:t>She's</a:t>
            </a:r>
            <a:r>
              <a:rPr lang="fr-FR" sz="1200" b="1" i="1" kern="1200" dirty="0" smtClean="0">
                <a:solidFill>
                  <a:schemeClr val="tx1"/>
                </a:solidFill>
                <a:effectLst/>
                <a:latin typeface="+mn-lt"/>
                <a:ea typeface="+mn-ea"/>
                <a:cs typeface="+mn-cs"/>
              </a:rPr>
              <a:t> </a:t>
            </a:r>
            <a:r>
              <a:rPr lang="fr-FR" sz="1200" b="1" i="1" kern="1200" dirty="0" err="1" smtClean="0">
                <a:solidFill>
                  <a:schemeClr val="tx1"/>
                </a:solidFill>
                <a:effectLst/>
                <a:latin typeface="+mn-lt"/>
                <a:ea typeface="+mn-ea"/>
                <a:cs typeface="+mn-cs"/>
              </a:rPr>
              <a:t>Got</a:t>
            </a:r>
            <a:r>
              <a:rPr lang="fr-FR" sz="1200" b="1" i="1" kern="1200" dirty="0" smtClean="0">
                <a:solidFill>
                  <a:schemeClr val="tx1"/>
                </a:solidFill>
                <a:effectLst/>
                <a:latin typeface="+mn-lt"/>
                <a:ea typeface="+mn-ea"/>
                <a:cs typeface="+mn-cs"/>
              </a:rPr>
              <a:t> It</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vous le comprendrez vite, est une déclaration à peine dissimulée de tous les atouts physiques de la féminité, </a:t>
            </a: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Mais</a:t>
            </a:r>
            <a:r>
              <a:rPr lang="fr-FR" sz="1200" b="1" kern="1200" baseline="0" dirty="0" smtClean="0">
                <a:solidFill>
                  <a:schemeClr val="tx1"/>
                </a:solidFill>
                <a:effectLst/>
                <a:latin typeface="+mn-lt"/>
                <a:ea typeface="+mn-ea"/>
                <a:cs typeface="+mn-cs"/>
              </a:rPr>
              <a:t> ces textes, toujours évocateurs de sexualité, sont toujours dissimulés derrière des histoires sans queue ni tête qui ne font sens qu’auprès des adolescents. </a:t>
            </a:r>
          </a:p>
          <a:p>
            <a:r>
              <a:rPr lang="fr-FR" sz="1200" kern="1200" dirty="0" smtClean="0">
                <a:solidFill>
                  <a:schemeClr val="tx1"/>
                </a:solidFill>
                <a:effectLst/>
                <a:latin typeface="+mn-lt"/>
                <a:ea typeface="+mn-ea"/>
                <a:cs typeface="+mn-cs"/>
              </a:rPr>
              <a:t>Une</a:t>
            </a:r>
            <a:r>
              <a:rPr lang="fr-FR" sz="1200" kern="1200" baseline="0" dirty="0" smtClean="0">
                <a:solidFill>
                  <a:schemeClr val="tx1"/>
                </a:solidFill>
                <a:effectLst/>
                <a:latin typeface="+mn-lt"/>
                <a:ea typeface="+mn-ea"/>
                <a:cs typeface="+mn-cs"/>
              </a:rPr>
              <a:t> certaine subversion s’exprime donc ici, mais toujours dissimulée derrière des phrases qui ne veulent rien dire A </a:t>
            </a:r>
            <a:r>
              <a:rPr lang="fr-FR" sz="1200" kern="1200" baseline="0" dirty="0" err="1" smtClean="0">
                <a:solidFill>
                  <a:schemeClr val="tx1"/>
                </a:solidFill>
                <a:effectLst/>
                <a:latin typeface="+mn-lt"/>
                <a:ea typeface="+mn-ea"/>
                <a:cs typeface="+mn-cs"/>
              </a:rPr>
              <a:t>Wop</a:t>
            </a:r>
            <a:r>
              <a:rPr lang="fr-FR" sz="1200" kern="1200" baseline="0" dirty="0" smtClean="0">
                <a:solidFill>
                  <a:schemeClr val="tx1"/>
                </a:solidFill>
                <a:effectLst/>
                <a:latin typeface="+mn-lt"/>
                <a:ea typeface="+mn-ea"/>
                <a:cs typeface="+mn-cs"/>
              </a:rPr>
              <a:t> Bop A </a:t>
            </a:r>
            <a:r>
              <a:rPr lang="fr-FR" sz="1200" kern="1200" baseline="0" dirty="0" err="1" smtClean="0">
                <a:solidFill>
                  <a:schemeClr val="tx1"/>
                </a:solidFill>
                <a:effectLst/>
                <a:latin typeface="+mn-lt"/>
                <a:ea typeface="+mn-ea"/>
                <a:cs typeface="+mn-cs"/>
              </a:rPr>
              <a:t>Loo</a:t>
            </a:r>
            <a:r>
              <a:rPr lang="fr-FR" sz="1200" kern="1200" baseline="0" dirty="0" smtClean="0">
                <a:solidFill>
                  <a:schemeClr val="tx1"/>
                </a:solidFill>
                <a:effectLst/>
                <a:latin typeface="+mn-lt"/>
                <a:ea typeface="+mn-ea"/>
                <a:cs typeface="+mn-cs"/>
              </a:rPr>
              <a:t> Bop A </a:t>
            </a:r>
            <a:r>
              <a:rPr lang="fr-FR" sz="1200" kern="1200" baseline="0" dirty="0" err="1" smtClean="0">
                <a:solidFill>
                  <a:schemeClr val="tx1"/>
                </a:solidFill>
                <a:effectLst/>
                <a:latin typeface="+mn-lt"/>
                <a:ea typeface="+mn-ea"/>
                <a:cs typeface="+mn-cs"/>
              </a:rPr>
              <a:t>Lop</a:t>
            </a:r>
            <a:r>
              <a:rPr lang="fr-FR" sz="1200" kern="1200" baseline="0" dirty="0" smtClean="0">
                <a:solidFill>
                  <a:schemeClr val="tx1"/>
                </a:solidFill>
                <a:effectLst/>
                <a:latin typeface="+mn-lt"/>
                <a:ea typeface="+mn-ea"/>
                <a:cs typeface="+mn-cs"/>
              </a:rPr>
              <a:t> Bam Boum!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Voici la scène du film durant laquelle </a:t>
            </a:r>
            <a:r>
              <a:rPr lang="fr-FR" sz="1200" kern="1200" dirty="0" err="1" smtClean="0">
                <a:solidFill>
                  <a:schemeClr val="tx1"/>
                </a:solidFill>
                <a:effectLst/>
                <a:latin typeface="+mn-lt"/>
                <a:ea typeface="+mn-ea"/>
                <a:cs typeface="+mn-cs"/>
              </a:rPr>
              <a:t>Jayne</a:t>
            </a:r>
            <a:r>
              <a:rPr lang="fr-FR" sz="1200" kern="1200" dirty="0" smtClean="0">
                <a:solidFill>
                  <a:schemeClr val="tx1"/>
                </a:solidFill>
                <a:effectLst/>
                <a:latin typeface="+mn-lt"/>
                <a:ea typeface="+mn-ea"/>
                <a:cs typeface="+mn-cs"/>
              </a:rPr>
              <a:t> Mansfield se fait remarquer en paradant en robe de soirée devant le patron de l'établissement du concert, sur les conseils de son manager. </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VISIONNAGE DES SCÈNES AVEC LITTLE RICHARD</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(j'ai enchaîné les deux chansons mais elles sont entrecoupées d'autres scènes dans le film)</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Commentaire sur le playback :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Vous l'aurez sans doute remarqué, les interprétations sont en playback</a:t>
            </a:r>
            <a:r>
              <a:rPr lang="fr-FR" sz="1200" kern="1200" baseline="0" dirty="0" smtClean="0">
                <a:solidFill>
                  <a:schemeClr val="tx1"/>
                </a:solidFill>
                <a:effectLst/>
                <a:latin typeface="+mn-lt"/>
                <a:ea typeface="+mn-ea"/>
                <a:cs typeface="+mn-cs"/>
              </a:rPr>
              <a:t> et c</a:t>
            </a:r>
            <a:r>
              <a:rPr lang="fr-FR" sz="1200" kern="1200" dirty="0" smtClean="0">
                <a:solidFill>
                  <a:schemeClr val="tx1"/>
                </a:solidFill>
                <a:effectLst/>
                <a:latin typeface="+mn-lt"/>
                <a:ea typeface="+mn-ea"/>
                <a:cs typeface="+mn-cs"/>
              </a:rPr>
              <a:t>'est une technique largement acceptée par les musiciens de rock'n'roll (à l'exception de Jerry Lee Lewis, qui a décliné des propositions dans divers </a:t>
            </a:r>
            <a:r>
              <a:rPr lang="fr-FR" sz="1200" i="1" kern="1200" dirty="0" smtClean="0">
                <a:solidFill>
                  <a:schemeClr val="tx1"/>
                </a:solidFill>
                <a:effectLst/>
                <a:latin typeface="+mn-lt"/>
                <a:ea typeface="+mn-ea"/>
                <a:cs typeface="+mn-cs"/>
              </a:rPr>
              <a:t>musical </a:t>
            </a:r>
            <a:r>
              <a:rPr lang="fr-FR" sz="1200" i="1" kern="1200" dirty="0" err="1" smtClean="0">
                <a:solidFill>
                  <a:schemeClr val="tx1"/>
                </a:solidFill>
                <a:effectLst/>
                <a:latin typeface="+mn-lt"/>
                <a:ea typeface="+mn-ea"/>
                <a:cs typeface="+mn-cs"/>
              </a:rPr>
              <a:t>movies</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pour cette raison). </a:t>
            </a:r>
          </a:p>
          <a:p>
            <a:r>
              <a:rPr lang="fr-FR" sz="1200" kern="1200" dirty="0" smtClean="0">
                <a:solidFill>
                  <a:schemeClr val="tx1"/>
                </a:solidFill>
                <a:effectLst/>
                <a:latin typeface="+mn-lt"/>
                <a:ea typeface="+mn-ea"/>
                <a:cs typeface="+mn-cs"/>
              </a:rPr>
              <a:t>Richard n'essaie même pas de rejouer sa partie de piano à l'identique: </a:t>
            </a:r>
            <a:r>
              <a:rPr lang="fr-FR" sz="1200" b="1" kern="1200" dirty="0" smtClean="0">
                <a:solidFill>
                  <a:schemeClr val="tx1"/>
                </a:solidFill>
                <a:effectLst/>
                <a:latin typeface="+mn-lt"/>
                <a:ea typeface="+mn-ea"/>
                <a:cs typeface="+mn-cs"/>
              </a:rPr>
              <a:t>plus de </a:t>
            </a:r>
            <a:r>
              <a:rPr lang="fr-FR" sz="1200" b="1" i="1" kern="1200" dirty="0" err="1" smtClean="0">
                <a:solidFill>
                  <a:schemeClr val="tx1"/>
                </a:solidFill>
                <a:effectLst/>
                <a:latin typeface="+mn-lt"/>
                <a:ea typeface="+mn-ea"/>
                <a:cs typeface="+mn-cs"/>
              </a:rPr>
              <a:t>pumpin</a:t>
            </a:r>
            <a:r>
              <a:rPr lang="fr-FR" sz="1200" b="1" i="1" kern="1200" dirty="0" smtClean="0">
                <a:solidFill>
                  <a:schemeClr val="tx1"/>
                </a:solidFill>
                <a:effectLst/>
                <a:latin typeface="+mn-lt"/>
                <a:ea typeface="+mn-ea"/>
                <a:cs typeface="+mn-cs"/>
              </a:rPr>
              <a:t>’ piano</a:t>
            </a:r>
            <a:r>
              <a:rPr lang="fr-FR" sz="1200" kern="1200" dirty="0" smtClean="0">
                <a:solidFill>
                  <a:schemeClr val="tx1"/>
                </a:solidFill>
                <a:effectLst/>
                <a:latin typeface="+mn-lt"/>
                <a:ea typeface="+mn-ea"/>
                <a:cs typeface="+mn-cs"/>
              </a:rPr>
              <a:t>, un point c'est tout, il préfère se concentrer sur autre chose et tant pis si cela ne colle pas à la bande son…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 qui est clair en comparaison à d'autres prestations filmées, c'est que </a:t>
            </a:r>
            <a:r>
              <a:rPr lang="fr-FR" sz="1200" kern="1200" dirty="0" err="1" smtClean="0">
                <a:solidFill>
                  <a:schemeClr val="tx1"/>
                </a:solidFill>
                <a:effectLst/>
                <a:latin typeface="+mn-lt"/>
                <a:ea typeface="+mn-ea"/>
                <a:cs typeface="+mn-cs"/>
              </a:rPr>
              <a:t>Little</a:t>
            </a:r>
            <a:r>
              <a:rPr lang="fr-FR" sz="1200" kern="1200" dirty="0" smtClean="0">
                <a:solidFill>
                  <a:schemeClr val="tx1"/>
                </a:solidFill>
                <a:effectLst/>
                <a:latin typeface="+mn-lt"/>
                <a:ea typeface="+mn-ea"/>
                <a:cs typeface="+mn-cs"/>
              </a:rPr>
              <a:t> Richard est très professionnel dans sa prestation. Il se concentre sur certains gestes et on voit que tout est parfaitement calibré et mis en scène tout comme les deux autres prestations observées.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Pourtant, avec un certain contraste, l'interprétation de </a:t>
            </a:r>
            <a:r>
              <a:rPr lang="fr-FR" sz="1200" kern="1200" dirty="0" err="1" smtClean="0">
                <a:solidFill>
                  <a:schemeClr val="tx1"/>
                </a:solidFill>
                <a:effectLst/>
                <a:latin typeface="+mn-lt"/>
                <a:ea typeface="+mn-ea"/>
                <a:cs typeface="+mn-cs"/>
              </a:rPr>
              <a:t>Little</a:t>
            </a:r>
            <a:r>
              <a:rPr lang="fr-FR" sz="1200" kern="1200" dirty="0" smtClean="0">
                <a:solidFill>
                  <a:schemeClr val="tx1"/>
                </a:solidFill>
                <a:effectLst/>
                <a:latin typeface="+mn-lt"/>
                <a:ea typeface="+mn-ea"/>
                <a:cs typeface="+mn-cs"/>
              </a:rPr>
              <a:t> Richard  dégage une certaine hargne, il a les sourcils froncés et dégage cette énergie irrésistible, celle qui fait de ses disques les plus poignants et emblématiques du rock'n'roll, par leur rythme</a:t>
            </a:r>
            <a:r>
              <a:rPr lang="fr-FR" sz="1200" kern="1200" baseline="0" dirty="0" smtClean="0">
                <a:solidFill>
                  <a:schemeClr val="tx1"/>
                </a:solidFill>
                <a:effectLst/>
                <a:latin typeface="+mn-lt"/>
                <a:ea typeface="+mn-ea"/>
                <a:cs typeface="+mn-cs"/>
              </a:rPr>
              <a:t> et</a:t>
            </a:r>
            <a:r>
              <a:rPr lang="fr-FR" sz="1200" kern="1200" dirty="0" smtClean="0">
                <a:solidFill>
                  <a:schemeClr val="tx1"/>
                </a:solidFill>
                <a:effectLst/>
                <a:latin typeface="+mn-lt"/>
                <a:ea typeface="+mn-ea"/>
                <a:cs typeface="+mn-cs"/>
              </a:rPr>
              <a:t> le son saturé de la voix de Richard</a:t>
            </a:r>
            <a:r>
              <a:rPr lang="is-IS" sz="1200" kern="1200" dirty="0" smtClean="0">
                <a:solidFill>
                  <a:schemeClr val="tx1"/>
                </a:solidFill>
                <a:effectLst/>
                <a:latin typeface="+mn-lt"/>
                <a:ea typeface="+mn-ea"/>
                <a:cs typeface="+mn-cs"/>
              </a:rPr>
              <a:t>…</a:t>
            </a:r>
          </a:p>
          <a:p>
            <a:endParaRPr lang="is-IS" sz="1200"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CAS DE CHUCK BERRY! </a:t>
            </a:r>
          </a:p>
          <a:p>
            <a:pPr marL="171450" indent="-171450">
              <a:buFontTx/>
              <a:buChar char="-"/>
            </a:pPr>
            <a:r>
              <a:rPr lang="is-IS" sz="1200" b="1" kern="1200" dirty="0" smtClean="0">
                <a:solidFill>
                  <a:schemeClr val="tx1"/>
                </a:solidFill>
                <a:effectLst/>
                <a:latin typeface="+mn-lt"/>
                <a:ea typeface="+mn-ea"/>
                <a:cs typeface="+mn-cs"/>
              </a:rPr>
              <a:t>Stratégie</a:t>
            </a:r>
            <a:r>
              <a:rPr lang="is-IS" sz="1200" b="1" kern="1200" baseline="0" dirty="0" smtClean="0">
                <a:solidFill>
                  <a:schemeClr val="tx1"/>
                </a:solidFill>
                <a:effectLst/>
                <a:latin typeface="+mn-lt"/>
                <a:ea typeface="+mn-ea"/>
                <a:cs typeface="+mn-cs"/>
              </a:rPr>
              <a:t> d’infiltration du langage adolescent</a:t>
            </a:r>
          </a:p>
          <a:p>
            <a:pPr marL="171450" indent="-171450">
              <a:buFontTx/>
              <a:buChar char="-"/>
            </a:pPr>
            <a:r>
              <a:rPr lang="is-IS" sz="1200" b="1" kern="1200" baseline="0" dirty="0" smtClean="0">
                <a:solidFill>
                  <a:schemeClr val="tx1"/>
                </a:solidFill>
                <a:effectLst/>
                <a:latin typeface="+mn-lt"/>
                <a:ea typeface="+mn-ea"/>
                <a:cs typeface="+mn-cs"/>
              </a:rPr>
              <a:t>Seul véritable auteur compositeur du genre</a:t>
            </a:r>
          </a:p>
          <a:p>
            <a:pPr marL="171450" indent="-171450">
              <a:buFontTx/>
              <a:buChar char="-"/>
            </a:pPr>
            <a:r>
              <a:rPr lang="is-IS" sz="1200" b="1" kern="1200" baseline="0" dirty="0" smtClean="0">
                <a:solidFill>
                  <a:schemeClr val="tx1"/>
                </a:solidFill>
                <a:effectLst/>
                <a:latin typeface="+mn-lt"/>
                <a:ea typeface="+mn-ea"/>
                <a:cs typeface="+mn-cs"/>
              </a:rPr>
              <a:t>Il a plus de 30 ans quand il commence le rock’n’roll</a:t>
            </a:r>
          </a:p>
          <a:p>
            <a:pPr marL="171450" indent="-171450">
              <a:buFontTx/>
              <a:buChar char="-"/>
            </a:pPr>
            <a:r>
              <a:rPr lang="is-IS" sz="1200" b="1" kern="1200" baseline="0" dirty="0" smtClean="0">
                <a:solidFill>
                  <a:schemeClr val="tx1"/>
                </a:solidFill>
                <a:effectLst/>
                <a:latin typeface="+mn-lt"/>
                <a:ea typeface="+mn-ea"/>
                <a:cs typeface="+mn-cs"/>
              </a:rPr>
              <a:t>Ecrira sur les symboles de la consommation et des désirs adolescents: vitesse, voitures, rêve américain, bluettes adolescentes, et aussi sur la prise de distance avec les musiques parentales: musique classique: Roll Over Beethoven. </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28</a:t>
            </a:fld>
            <a:endParaRPr lang="fr-FR"/>
          </a:p>
        </p:txBody>
      </p:sp>
    </p:spTree>
    <p:extLst>
      <p:ext uri="{BB962C8B-B14F-4D97-AF65-F5344CB8AC3E}">
        <p14:creationId xmlns="" xmlns:p14="http://schemas.microsoft.com/office/powerpoint/2010/main" val="235972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Difficile de tout dire en 1h30 mais pour parler plus précisément de musique, </a:t>
            </a:r>
          </a:p>
          <a:p>
            <a:r>
              <a:rPr lang="fr-FR" sz="1200" b="1" kern="1200" dirty="0" smtClean="0">
                <a:solidFill>
                  <a:schemeClr val="tx1"/>
                </a:solidFill>
                <a:effectLst/>
                <a:latin typeface="+mn-lt"/>
                <a:ea typeface="+mn-ea"/>
                <a:cs typeface="+mn-cs"/>
              </a:rPr>
              <a:t>Je voulais revenir sur les principaux éléments qui ont marqué une émancipation musicale du rock’n’roll par</a:t>
            </a:r>
            <a:r>
              <a:rPr lang="fr-FR" sz="1200" b="1" kern="1200" baseline="0" dirty="0" smtClean="0">
                <a:solidFill>
                  <a:schemeClr val="tx1"/>
                </a:solidFill>
                <a:effectLst/>
                <a:latin typeface="+mn-lt"/>
                <a:ea typeface="+mn-ea"/>
                <a:cs typeface="+mn-cs"/>
              </a:rPr>
              <a:t> rapport au rhythm’n’blues, à la country et aux musiques de variétés. </a:t>
            </a:r>
          </a:p>
          <a:p>
            <a:r>
              <a:rPr lang="fr-FR" sz="1200" b="1" kern="1200" baseline="0" dirty="0" smtClean="0">
                <a:solidFill>
                  <a:schemeClr val="tx1"/>
                </a:solidFill>
                <a:effectLst/>
                <a:latin typeface="+mn-lt"/>
                <a:ea typeface="+mn-ea"/>
                <a:cs typeface="+mn-cs"/>
              </a:rPr>
              <a:t>Le rock’n’roll a à la fois récupéré différents éléments de ces musiques, mais les a adaptés à ses aspirations, « sa fureur de vivre » et à son attitude rebelle et défiante vis à vis des adultes. </a:t>
            </a:r>
          </a:p>
          <a:p>
            <a:endParaRPr lang="fr-FR" sz="1200" b="1"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1- Le rythme </a:t>
            </a:r>
            <a:endParaRPr lang="fr-FR" dirty="0" smtClean="0"/>
          </a:p>
          <a:p>
            <a:r>
              <a:rPr lang="fr-FR" sz="1200" kern="1200" dirty="0" smtClean="0">
                <a:solidFill>
                  <a:schemeClr val="tx1"/>
                </a:solidFill>
                <a:effectLst/>
                <a:latin typeface="+mn-lt"/>
                <a:ea typeface="+mn-ea"/>
                <a:cs typeface="+mn-cs"/>
              </a:rPr>
              <a:t>Le rythme figure en </a:t>
            </a:r>
            <a:r>
              <a:rPr lang="fr-FR" sz="1200" kern="1200" dirty="0" err="1" smtClean="0">
                <a:solidFill>
                  <a:schemeClr val="tx1"/>
                </a:solidFill>
                <a:effectLst/>
                <a:latin typeface="+mn-lt"/>
                <a:ea typeface="+mn-ea"/>
                <a:cs typeface="+mn-cs"/>
              </a:rPr>
              <a:t>tête</a:t>
            </a:r>
            <a:r>
              <a:rPr lang="fr-FR" sz="1200" kern="1200" dirty="0" smtClean="0">
                <a:solidFill>
                  <a:schemeClr val="tx1"/>
                </a:solidFill>
                <a:effectLst/>
                <a:latin typeface="+mn-lt"/>
                <a:ea typeface="+mn-ea"/>
                <a:cs typeface="+mn-cs"/>
              </a:rPr>
              <a:t> des </a:t>
            </a:r>
            <a:r>
              <a:rPr lang="fr-FR" sz="1200" kern="1200" dirty="0" err="1" smtClean="0">
                <a:solidFill>
                  <a:schemeClr val="tx1"/>
                </a:solidFill>
                <a:effectLst/>
                <a:latin typeface="+mn-lt"/>
                <a:ea typeface="+mn-ea"/>
                <a:cs typeface="+mn-cs"/>
              </a:rPr>
              <a:t>paramètres</a:t>
            </a:r>
            <a:r>
              <a:rPr lang="fr-FR" sz="1200" kern="1200" dirty="0" smtClean="0">
                <a:solidFill>
                  <a:schemeClr val="tx1"/>
                </a:solidFill>
                <a:effectLst/>
                <a:latin typeface="+mn-lt"/>
                <a:ea typeface="+mn-ea"/>
                <a:cs typeface="+mn-cs"/>
              </a:rPr>
              <a:t> musicaux qui </a:t>
            </a:r>
            <a:r>
              <a:rPr lang="fr-FR" sz="1200" kern="1200" dirty="0" err="1" smtClean="0">
                <a:solidFill>
                  <a:schemeClr val="tx1"/>
                </a:solidFill>
                <a:effectLst/>
                <a:latin typeface="+mn-lt"/>
                <a:ea typeface="+mn-ea"/>
                <a:cs typeface="+mn-cs"/>
              </a:rPr>
              <a:t>préoccupent</a:t>
            </a:r>
            <a:r>
              <a:rPr lang="fr-FR" sz="1200" kern="1200" dirty="0" smtClean="0">
                <a:solidFill>
                  <a:schemeClr val="tx1"/>
                </a:solidFill>
                <a:effectLst/>
                <a:latin typeface="+mn-lt"/>
                <a:ea typeface="+mn-ea"/>
                <a:cs typeface="+mn-cs"/>
              </a:rPr>
              <a:t> les musiciens de rock’n’roll. </a:t>
            </a:r>
          </a:p>
          <a:p>
            <a:r>
              <a:rPr lang="fr-FR" sz="1200" kern="1200" dirty="0" smtClean="0">
                <a:solidFill>
                  <a:schemeClr val="tx1"/>
                </a:solidFill>
                <a:effectLst/>
                <a:latin typeface="+mn-lt"/>
                <a:ea typeface="+mn-ea"/>
                <a:cs typeface="+mn-cs"/>
              </a:rPr>
              <a:t>Tous ont abordé le rythme autour d’une pulsation commune, le </a:t>
            </a:r>
            <a:r>
              <a:rPr lang="fr-FR" sz="1200" i="1" kern="1200" dirty="0" smtClean="0">
                <a:solidFill>
                  <a:schemeClr val="tx1"/>
                </a:solidFill>
                <a:effectLst/>
                <a:latin typeface="+mn-lt"/>
                <a:ea typeface="+mn-ea"/>
                <a:cs typeface="+mn-cs"/>
              </a:rPr>
              <a:t>beat</a:t>
            </a:r>
            <a:r>
              <a:rPr lang="fr-FR" sz="1200" kern="1200" dirty="0" smtClean="0">
                <a:solidFill>
                  <a:schemeClr val="tx1"/>
                </a:solidFill>
                <a:effectLst/>
                <a:latin typeface="+mn-lt"/>
                <a:ea typeface="+mn-ea"/>
                <a:cs typeface="+mn-cs"/>
              </a:rPr>
              <a:t>, c’est-à-dire autour d’une nouvelle </a:t>
            </a:r>
            <a:r>
              <a:rPr lang="fr-FR" sz="1200" kern="1200" dirty="0" err="1" smtClean="0">
                <a:solidFill>
                  <a:schemeClr val="tx1"/>
                </a:solidFill>
                <a:effectLst/>
                <a:latin typeface="+mn-lt"/>
                <a:ea typeface="+mn-ea"/>
                <a:cs typeface="+mn-cs"/>
              </a:rPr>
              <a:t>idée</a:t>
            </a:r>
            <a:r>
              <a:rPr lang="fr-FR" sz="1200" kern="1200" dirty="0" smtClean="0">
                <a:solidFill>
                  <a:schemeClr val="tx1"/>
                </a:solidFill>
                <a:effectLst/>
                <a:latin typeface="+mn-lt"/>
                <a:ea typeface="+mn-ea"/>
                <a:cs typeface="+mn-cs"/>
              </a:rPr>
              <a:t> du </a:t>
            </a:r>
            <a:r>
              <a:rPr lang="fr-FR" sz="1200" i="1" kern="1200" dirty="0" smtClean="0">
                <a:solidFill>
                  <a:schemeClr val="tx1"/>
                </a:solidFill>
                <a:effectLst/>
                <a:latin typeface="+mn-lt"/>
                <a:ea typeface="+mn-ea"/>
                <a:cs typeface="+mn-cs"/>
              </a:rPr>
              <a:t>groove </a:t>
            </a:r>
            <a:r>
              <a:rPr lang="fr-FR" sz="1200" kern="1200" dirty="0" err="1" smtClean="0">
                <a:solidFill>
                  <a:schemeClr val="tx1"/>
                </a:solidFill>
                <a:effectLst/>
                <a:latin typeface="+mn-lt"/>
                <a:ea typeface="+mn-ea"/>
                <a:cs typeface="+mn-cs"/>
              </a:rPr>
              <a:t>afro-américain</a:t>
            </a:r>
            <a:r>
              <a:rPr lang="fr-FR" sz="1200" kern="1200" dirty="0" smtClean="0">
                <a:solidFill>
                  <a:schemeClr val="tx1"/>
                </a:solidFill>
                <a:effectLst/>
                <a:latin typeface="+mn-lt"/>
                <a:ea typeface="+mn-ea"/>
                <a:cs typeface="+mn-cs"/>
              </a:rPr>
              <a:t>, qui </a:t>
            </a:r>
            <a:r>
              <a:rPr lang="fr-FR" sz="1200" kern="1200" dirty="0" err="1" smtClean="0">
                <a:solidFill>
                  <a:schemeClr val="tx1"/>
                </a:solidFill>
                <a:effectLst/>
                <a:latin typeface="+mn-lt"/>
                <a:ea typeface="+mn-ea"/>
                <a:cs typeface="+mn-cs"/>
              </a:rPr>
              <a:t>redéfinit</a:t>
            </a:r>
            <a:r>
              <a:rPr lang="fr-FR" sz="1200" kern="1200" dirty="0" smtClean="0">
                <a:solidFill>
                  <a:schemeClr val="tx1"/>
                </a:solidFill>
                <a:effectLst/>
                <a:latin typeface="+mn-lt"/>
                <a:ea typeface="+mn-ea"/>
                <a:cs typeface="+mn-cs"/>
              </a:rPr>
              <a:t> la </a:t>
            </a:r>
            <a:r>
              <a:rPr lang="fr-FR" sz="1200" kern="1200" dirty="0" err="1" smtClean="0">
                <a:solidFill>
                  <a:schemeClr val="tx1"/>
                </a:solidFill>
                <a:effectLst/>
                <a:latin typeface="+mn-lt"/>
                <a:ea typeface="+mn-ea"/>
                <a:cs typeface="+mn-cs"/>
              </a:rPr>
              <a:t>façon</a:t>
            </a:r>
            <a:r>
              <a:rPr lang="fr-FR" sz="1200" kern="1200" dirty="0" smtClean="0">
                <a:solidFill>
                  <a:schemeClr val="tx1"/>
                </a:solidFill>
                <a:effectLst/>
                <a:latin typeface="+mn-lt"/>
                <a:ea typeface="+mn-ea"/>
                <a:cs typeface="+mn-cs"/>
              </a:rPr>
              <a:t> dont le rock’n’roll donne l’envie à l’auditeur de se lever de sa chaise, de faire la </a:t>
            </a:r>
            <a:r>
              <a:rPr lang="fr-FR" sz="1200" kern="1200" dirty="0" err="1" smtClean="0">
                <a:solidFill>
                  <a:schemeClr val="tx1"/>
                </a:solidFill>
                <a:effectLst/>
                <a:latin typeface="+mn-lt"/>
                <a:ea typeface="+mn-ea"/>
                <a:cs typeface="+mn-cs"/>
              </a:rPr>
              <a:t>fête</a:t>
            </a:r>
            <a:r>
              <a:rPr lang="fr-FR" sz="1200" kern="1200" dirty="0" smtClean="0">
                <a:solidFill>
                  <a:schemeClr val="tx1"/>
                </a:solidFill>
                <a:effectLst/>
                <a:latin typeface="+mn-lt"/>
                <a:ea typeface="+mn-ea"/>
                <a:cs typeface="+mn-cs"/>
              </a:rPr>
              <a:t>, et de danser. </a:t>
            </a:r>
          </a:p>
          <a:p>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assiste à une </a:t>
            </a:r>
            <a:r>
              <a:rPr lang="fr-FR" sz="1200" kern="1200" dirty="0" err="1" smtClean="0">
                <a:solidFill>
                  <a:schemeClr val="tx1"/>
                </a:solidFill>
                <a:effectLst/>
                <a:latin typeface="+mn-lt"/>
                <a:ea typeface="+mn-ea"/>
                <a:cs typeface="+mn-cs"/>
              </a:rPr>
              <a:t>surrenchère</a:t>
            </a:r>
            <a:r>
              <a:rPr lang="fr-FR" sz="1200" kern="1200" dirty="0" smtClean="0">
                <a:solidFill>
                  <a:schemeClr val="tx1"/>
                </a:solidFill>
                <a:effectLst/>
                <a:latin typeface="+mn-lt"/>
                <a:ea typeface="+mn-ea"/>
                <a:cs typeface="+mn-cs"/>
              </a:rPr>
              <a:t> dans</a:t>
            </a:r>
            <a:r>
              <a:rPr lang="fr-FR" sz="1200" kern="1200" baseline="0" dirty="0" smtClean="0">
                <a:solidFill>
                  <a:schemeClr val="tx1"/>
                </a:solidFill>
                <a:effectLst/>
                <a:latin typeface="+mn-lt"/>
                <a:ea typeface="+mn-ea"/>
                <a:cs typeface="+mn-cs"/>
              </a:rPr>
              <a:t> l’accélération du tempo: Cas de </a:t>
            </a:r>
            <a:r>
              <a:rPr lang="fr-FR" sz="1200" kern="1200" baseline="0" dirty="0" err="1" smtClean="0">
                <a:solidFill>
                  <a:schemeClr val="tx1"/>
                </a:solidFill>
                <a:effectLst/>
                <a:latin typeface="+mn-lt"/>
                <a:ea typeface="+mn-ea"/>
                <a:cs typeface="+mn-cs"/>
              </a:rPr>
              <a:t>Little</a:t>
            </a:r>
            <a:r>
              <a:rPr lang="fr-FR" sz="1200" kern="1200" baseline="0" dirty="0" smtClean="0">
                <a:solidFill>
                  <a:schemeClr val="tx1"/>
                </a:solidFill>
                <a:effectLst/>
                <a:latin typeface="+mn-lt"/>
                <a:ea typeface="+mn-ea"/>
                <a:cs typeface="+mn-cs"/>
              </a:rPr>
              <a:t> Richard et de Pat Boone. </a:t>
            </a: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t>
            </a:r>
            <a:r>
              <a:rPr lang="fr-FR" sz="1200" kern="1200" dirty="0" err="1" smtClean="0">
                <a:solidFill>
                  <a:schemeClr val="tx1"/>
                </a:solidFill>
                <a:effectLst/>
                <a:latin typeface="+mn-lt"/>
                <a:ea typeface="+mn-ea"/>
                <a:cs typeface="+mn-cs"/>
              </a:rPr>
              <a:t>accélération</a:t>
            </a:r>
            <a:r>
              <a:rPr lang="fr-FR" sz="1200" kern="1200" dirty="0" smtClean="0">
                <a:solidFill>
                  <a:schemeClr val="tx1"/>
                </a:solidFill>
                <a:effectLst/>
                <a:latin typeface="+mn-lt"/>
                <a:ea typeface="+mn-ea"/>
                <a:cs typeface="+mn-cs"/>
              </a:rPr>
              <a:t> du tempo est à </a:t>
            </a:r>
            <a:r>
              <a:rPr lang="fr-FR" sz="1200" kern="1200" dirty="0" err="1" smtClean="0">
                <a:solidFill>
                  <a:schemeClr val="tx1"/>
                </a:solidFill>
                <a:effectLst/>
                <a:latin typeface="+mn-lt"/>
                <a:ea typeface="+mn-ea"/>
                <a:cs typeface="+mn-cs"/>
              </a:rPr>
              <a:t>appréhender</a:t>
            </a:r>
            <a:r>
              <a:rPr lang="fr-FR" sz="1200" kern="1200" dirty="0" smtClean="0">
                <a:solidFill>
                  <a:schemeClr val="tx1"/>
                </a:solidFill>
                <a:effectLst/>
                <a:latin typeface="+mn-lt"/>
                <a:ea typeface="+mn-ea"/>
                <a:cs typeface="+mn-cs"/>
              </a:rPr>
              <a:t> face à la </a:t>
            </a:r>
            <a:r>
              <a:rPr lang="fr-FR" sz="1200" kern="1200" dirty="0" err="1" smtClean="0">
                <a:solidFill>
                  <a:schemeClr val="tx1"/>
                </a:solidFill>
                <a:effectLst/>
                <a:latin typeface="+mn-lt"/>
                <a:ea typeface="+mn-ea"/>
                <a:cs typeface="+mn-cs"/>
              </a:rPr>
              <a:t>variéte</a:t>
            </a:r>
            <a:r>
              <a:rPr lang="fr-FR" sz="1200" kern="1200" dirty="0" smtClean="0">
                <a:solidFill>
                  <a:schemeClr val="tx1"/>
                </a:solidFill>
                <a:effectLst/>
                <a:latin typeface="+mn-lt"/>
                <a:ea typeface="+mn-ea"/>
                <a:cs typeface="+mn-cs"/>
              </a:rPr>
              <a:t>́ musicale de la </a:t>
            </a:r>
            <a:r>
              <a:rPr lang="fr-FR" sz="1200" kern="1200" dirty="0" err="1" smtClean="0">
                <a:solidFill>
                  <a:schemeClr val="tx1"/>
                </a:solidFill>
                <a:effectLst/>
                <a:latin typeface="+mn-lt"/>
                <a:ea typeface="+mn-ea"/>
                <a:cs typeface="+mn-cs"/>
              </a:rPr>
              <a:t>sphère</a:t>
            </a:r>
            <a:r>
              <a:rPr lang="fr-FR" sz="1200" kern="1200" dirty="0" smtClean="0">
                <a:solidFill>
                  <a:schemeClr val="tx1"/>
                </a:solidFill>
                <a:effectLst/>
                <a:latin typeface="+mn-lt"/>
                <a:ea typeface="+mn-ea"/>
                <a:cs typeface="+mn-cs"/>
              </a:rPr>
              <a:t> caucasienne. Elle ne saurait </a:t>
            </a:r>
            <a:r>
              <a:rPr lang="fr-FR" sz="1200" kern="1200" dirty="0" err="1" smtClean="0">
                <a:solidFill>
                  <a:schemeClr val="tx1"/>
                </a:solidFill>
                <a:effectLst/>
                <a:latin typeface="+mn-lt"/>
                <a:ea typeface="+mn-ea"/>
                <a:cs typeface="+mn-cs"/>
              </a:rPr>
              <a:t>être</a:t>
            </a:r>
            <a:r>
              <a:rPr lang="fr-FR" sz="1200" kern="1200" dirty="0" smtClean="0">
                <a:solidFill>
                  <a:schemeClr val="tx1"/>
                </a:solidFill>
                <a:effectLst/>
                <a:latin typeface="+mn-lt"/>
                <a:ea typeface="+mn-ea"/>
                <a:cs typeface="+mn-cs"/>
              </a:rPr>
              <a:t> significative si on la compare à certains genres </a:t>
            </a:r>
            <a:r>
              <a:rPr lang="fr-FR" sz="1200" kern="1200" dirty="0" err="1" smtClean="0">
                <a:solidFill>
                  <a:schemeClr val="tx1"/>
                </a:solidFill>
                <a:effectLst/>
                <a:latin typeface="+mn-lt"/>
                <a:ea typeface="+mn-ea"/>
                <a:cs typeface="+mn-cs"/>
              </a:rPr>
              <a:t>afro-américains</a:t>
            </a:r>
            <a:r>
              <a:rPr lang="fr-FR" sz="1200" kern="1200" dirty="0" smtClean="0">
                <a:solidFill>
                  <a:schemeClr val="tx1"/>
                </a:solidFill>
                <a:effectLst/>
                <a:latin typeface="+mn-lt"/>
                <a:ea typeface="+mn-ea"/>
                <a:cs typeface="+mn-cs"/>
              </a:rPr>
              <a:t> comme le jump blues. Autre </a:t>
            </a:r>
            <a:r>
              <a:rPr lang="fr-FR" sz="1200" kern="1200" dirty="0" err="1" smtClean="0">
                <a:solidFill>
                  <a:schemeClr val="tx1"/>
                </a:solidFill>
                <a:effectLst/>
                <a:latin typeface="+mn-lt"/>
                <a:ea typeface="+mn-ea"/>
                <a:cs typeface="+mn-cs"/>
              </a:rPr>
              <a:t>précaution</a:t>
            </a:r>
            <a:r>
              <a:rPr lang="fr-FR" sz="1200" kern="1200" dirty="0" smtClean="0">
                <a:solidFill>
                  <a:schemeClr val="tx1"/>
                </a:solidFill>
                <a:effectLst/>
                <a:latin typeface="+mn-lt"/>
                <a:ea typeface="+mn-ea"/>
                <a:cs typeface="+mn-cs"/>
              </a:rPr>
              <a:t> importante : l’</a:t>
            </a:r>
            <a:r>
              <a:rPr lang="fr-FR" sz="1200" kern="1200" dirty="0" err="1" smtClean="0">
                <a:solidFill>
                  <a:schemeClr val="tx1"/>
                </a:solidFill>
                <a:effectLst/>
                <a:latin typeface="+mn-lt"/>
                <a:ea typeface="+mn-ea"/>
                <a:cs typeface="+mn-cs"/>
              </a:rPr>
              <a:t>accélération</a:t>
            </a:r>
            <a:r>
              <a:rPr lang="fr-FR" sz="1200" kern="1200" dirty="0" smtClean="0">
                <a:solidFill>
                  <a:schemeClr val="tx1"/>
                </a:solidFill>
                <a:effectLst/>
                <a:latin typeface="+mn-lt"/>
                <a:ea typeface="+mn-ea"/>
                <a:cs typeface="+mn-cs"/>
              </a:rPr>
              <a:t> du tempo ne sert pas </a:t>
            </a:r>
            <a:r>
              <a:rPr lang="fr-FR" sz="1200" kern="1200" dirty="0" err="1" smtClean="0">
                <a:solidFill>
                  <a:schemeClr val="tx1"/>
                </a:solidFill>
                <a:effectLst/>
                <a:latin typeface="+mn-lt"/>
                <a:ea typeface="+mn-ea"/>
                <a:cs typeface="+mn-cs"/>
              </a:rPr>
              <a:t>forcément</a:t>
            </a:r>
            <a:r>
              <a:rPr lang="fr-FR" sz="1200" kern="1200" dirty="0" smtClean="0">
                <a:solidFill>
                  <a:schemeClr val="tx1"/>
                </a:solidFill>
                <a:effectLst/>
                <a:latin typeface="+mn-lt"/>
                <a:ea typeface="+mn-ea"/>
                <a:cs typeface="+mn-cs"/>
              </a:rPr>
              <a:t> la danse. Elle conduit </a:t>
            </a:r>
            <a:r>
              <a:rPr lang="fr-FR" sz="1200" kern="1200" dirty="0" err="1" smtClean="0">
                <a:solidFill>
                  <a:schemeClr val="tx1"/>
                </a:solidFill>
                <a:effectLst/>
                <a:latin typeface="+mn-lt"/>
                <a:ea typeface="+mn-ea"/>
                <a:cs typeface="+mn-cs"/>
              </a:rPr>
              <a:t>plutôt</a:t>
            </a:r>
            <a:r>
              <a:rPr lang="fr-FR" sz="1200" kern="1200" dirty="0" smtClean="0">
                <a:solidFill>
                  <a:schemeClr val="tx1"/>
                </a:solidFill>
                <a:effectLst/>
                <a:latin typeface="+mn-lt"/>
                <a:ea typeface="+mn-ea"/>
                <a:cs typeface="+mn-cs"/>
              </a:rPr>
              <a:t> dans notre cas à une </a:t>
            </a:r>
            <a:r>
              <a:rPr lang="fr-FR" sz="1200" kern="1200" dirty="0" err="1" smtClean="0">
                <a:solidFill>
                  <a:schemeClr val="tx1"/>
                </a:solidFill>
                <a:effectLst/>
                <a:latin typeface="+mn-lt"/>
                <a:ea typeface="+mn-ea"/>
                <a:cs typeface="+mn-cs"/>
              </a:rPr>
              <a:t>idée</a:t>
            </a:r>
            <a:r>
              <a:rPr lang="fr-FR" sz="1200" kern="1200" dirty="0" smtClean="0">
                <a:solidFill>
                  <a:schemeClr val="tx1"/>
                </a:solidFill>
                <a:effectLst/>
                <a:latin typeface="+mn-lt"/>
                <a:ea typeface="+mn-ea"/>
                <a:cs typeface="+mn-cs"/>
              </a:rPr>
              <a:t> de « </a:t>
            </a:r>
            <a:r>
              <a:rPr lang="fr-FR" sz="1200" kern="1200" dirty="0" err="1" smtClean="0">
                <a:solidFill>
                  <a:schemeClr val="tx1"/>
                </a:solidFill>
                <a:effectLst/>
                <a:latin typeface="+mn-lt"/>
                <a:ea typeface="+mn-ea"/>
                <a:cs typeface="+mn-cs"/>
              </a:rPr>
              <a:t>défouloir</a:t>
            </a:r>
            <a:r>
              <a:rPr lang="fr-FR" sz="1200" kern="1200" dirty="0" smtClean="0">
                <a:solidFill>
                  <a:schemeClr val="tx1"/>
                </a:solidFill>
                <a:effectLst/>
                <a:latin typeface="+mn-lt"/>
                <a:ea typeface="+mn-ea"/>
                <a:cs typeface="+mn-cs"/>
              </a:rPr>
              <a:t> », de </a:t>
            </a:r>
            <a:r>
              <a:rPr lang="fr-FR" sz="1200" kern="1200" dirty="0" err="1" smtClean="0">
                <a:solidFill>
                  <a:schemeClr val="tx1"/>
                </a:solidFill>
                <a:effectLst/>
                <a:latin typeface="+mn-lt"/>
                <a:ea typeface="+mn-ea"/>
                <a:cs typeface="+mn-cs"/>
              </a:rPr>
              <a:t>libération</a:t>
            </a:r>
            <a:r>
              <a:rPr lang="fr-FR" sz="1200" kern="1200" dirty="0" smtClean="0">
                <a:solidFill>
                  <a:schemeClr val="tx1"/>
                </a:solidFill>
                <a:effectLst/>
                <a:latin typeface="+mn-lt"/>
                <a:ea typeface="+mn-ea"/>
                <a:cs typeface="+mn-cs"/>
              </a:rPr>
              <a:t> des tensions </a:t>
            </a:r>
            <a:r>
              <a:rPr lang="fr-FR" sz="1200" kern="1200" dirty="0" err="1" smtClean="0">
                <a:solidFill>
                  <a:schemeClr val="tx1"/>
                </a:solidFill>
                <a:effectLst/>
                <a:latin typeface="+mn-lt"/>
                <a:ea typeface="+mn-ea"/>
                <a:cs typeface="+mn-cs"/>
              </a:rPr>
              <a:t>intérieures</a:t>
            </a:r>
            <a:r>
              <a:rPr lang="fr-FR" sz="1200" kern="1200" dirty="0" smtClean="0">
                <a:solidFill>
                  <a:schemeClr val="tx1"/>
                </a:solidFill>
                <a:effectLst/>
                <a:latin typeface="+mn-lt"/>
                <a:ea typeface="+mn-ea"/>
                <a:cs typeface="+mn-cs"/>
              </a:rPr>
              <a:t> qui ne sauraient s’exprimer autrement que par la transpiration et l’engagement physique. Les </a:t>
            </a:r>
            <a:r>
              <a:rPr lang="fr-FR" sz="1200" kern="1200" dirty="0" err="1" smtClean="0">
                <a:solidFill>
                  <a:schemeClr val="tx1"/>
                </a:solidFill>
                <a:effectLst/>
                <a:latin typeface="+mn-lt"/>
                <a:ea typeface="+mn-ea"/>
                <a:cs typeface="+mn-cs"/>
              </a:rPr>
              <a:t>succès</a:t>
            </a:r>
            <a:r>
              <a:rPr lang="fr-FR" sz="1200" kern="1200" dirty="0" smtClean="0">
                <a:solidFill>
                  <a:schemeClr val="tx1"/>
                </a:solidFill>
                <a:effectLst/>
                <a:latin typeface="+mn-lt"/>
                <a:ea typeface="+mn-ea"/>
                <a:cs typeface="+mn-cs"/>
              </a:rPr>
              <a:t> des reprises d’Elvis de titres </a:t>
            </a:r>
            <a:r>
              <a:rPr lang="fr-FR" sz="1200" kern="1200" dirty="0" err="1" smtClean="0">
                <a:solidFill>
                  <a:schemeClr val="tx1"/>
                </a:solidFill>
                <a:effectLst/>
                <a:latin typeface="+mn-lt"/>
                <a:ea typeface="+mn-ea"/>
                <a:cs typeface="+mn-cs"/>
              </a:rPr>
              <a:t>déja</a:t>
            </a:r>
            <a:r>
              <a:rPr lang="fr-FR" sz="1200" kern="1200" dirty="0" smtClean="0">
                <a:solidFill>
                  <a:schemeClr val="tx1"/>
                </a:solidFill>
                <a:effectLst/>
                <a:latin typeface="+mn-lt"/>
                <a:ea typeface="+mn-ea"/>
                <a:cs typeface="+mn-cs"/>
              </a:rPr>
              <a:t>̀ rapides, en versions encore </a:t>
            </a:r>
            <a:r>
              <a:rPr lang="fr-FR" sz="1200" kern="1200" dirty="0" err="1" smtClean="0">
                <a:solidFill>
                  <a:schemeClr val="tx1"/>
                </a:solidFill>
                <a:effectLst/>
                <a:latin typeface="+mn-lt"/>
                <a:ea typeface="+mn-ea"/>
                <a:cs typeface="+mn-cs"/>
              </a:rPr>
              <a:t>accélérées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témoignent</a:t>
            </a:r>
            <a:r>
              <a:rPr lang="fr-FR" sz="1200" kern="1200" dirty="0" smtClean="0">
                <a:solidFill>
                  <a:schemeClr val="tx1"/>
                </a:solidFill>
                <a:effectLst/>
                <a:latin typeface="+mn-lt"/>
                <a:ea typeface="+mn-ea"/>
                <a:cs typeface="+mn-cs"/>
              </a:rPr>
              <a:t> bien de cela.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Concernant la rigidification du rythme, comme du passage du jeu </a:t>
            </a:r>
            <a:r>
              <a:rPr lang="fr-FR" sz="1200" i="1" kern="1200" dirty="0" smtClean="0">
                <a:solidFill>
                  <a:schemeClr val="tx1"/>
                </a:solidFill>
                <a:effectLst/>
                <a:latin typeface="+mn-lt"/>
                <a:ea typeface="+mn-ea"/>
                <a:cs typeface="+mn-cs"/>
              </a:rPr>
              <a:t>shuffle </a:t>
            </a:r>
            <a:r>
              <a:rPr lang="fr-FR" sz="1200" kern="1200" dirty="0" smtClean="0">
                <a:solidFill>
                  <a:schemeClr val="tx1"/>
                </a:solidFill>
                <a:effectLst/>
                <a:latin typeface="+mn-lt"/>
                <a:ea typeface="+mn-ea"/>
                <a:cs typeface="+mn-cs"/>
              </a:rPr>
              <a:t>au jeu </a:t>
            </a:r>
            <a:r>
              <a:rPr lang="fr-FR" sz="1200" i="1" kern="1200" dirty="0" smtClean="0">
                <a:solidFill>
                  <a:schemeClr val="tx1"/>
                </a:solidFill>
                <a:effectLst/>
                <a:latin typeface="+mn-lt"/>
                <a:ea typeface="+mn-ea"/>
                <a:cs typeface="+mn-cs"/>
              </a:rPr>
              <a:t>straight, </a:t>
            </a:r>
            <a:r>
              <a:rPr lang="fr-FR" sz="1200" kern="1200" dirty="0" smtClean="0">
                <a:solidFill>
                  <a:schemeClr val="tx1"/>
                </a:solidFill>
                <a:effectLst/>
                <a:latin typeface="+mn-lt"/>
                <a:ea typeface="+mn-ea"/>
                <a:cs typeface="+mn-cs"/>
              </a:rPr>
              <a:t>il </a:t>
            </a:r>
            <a:r>
              <a:rPr lang="fr-FR" sz="1200" kern="1200" dirty="0" err="1" smtClean="0">
                <a:solidFill>
                  <a:schemeClr val="tx1"/>
                </a:solidFill>
                <a:effectLst/>
                <a:latin typeface="+mn-lt"/>
                <a:ea typeface="+mn-ea"/>
                <a:cs typeface="+mn-cs"/>
              </a:rPr>
              <a:t>découle</a:t>
            </a:r>
            <a:r>
              <a:rPr lang="fr-FR" sz="1200" kern="1200" dirty="0" smtClean="0">
                <a:solidFill>
                  <a:schemeClr val="tx1"/>
                </a:solidFill>
                <a:effectLst/>
                <a:latin typeface="+mn-lt"/>
                <a:ea typeface="+mn-ea"/>
                <a:cs typeface="+mn-cs"/>
              </a:rPr>
              <a:t> de plusieurs facteurs. </a:t>
            </a:r>
          </a:p>
          <a:p>
            <a:r>
              <a:rPr lang="fr-FR" sz="1200" kern="1200" dirty="0" smtClean="0">
                <a:solidFill>
                  <a:schemeClr val="tx1"/>
                </a:solidFill>
                <a:effectLst/>
                <a:latin typeface="+mn-lt"/>
                <a:ea typeface="+mn-ea"/>
                <a:cs typeface="+mn-cs"/>
              </a:rPr>
              <a:t>Bien entendu, cette </a:t>
            </a:r>
            <a:r>
              <a:rPr lang="fr-FR" sz="1200" kern="1200" dirty="0" err="1" smtClean="0">
                <a:solidFill>
                  <a:schemeClr val="tx1"/>
                </a:solidFill>
                <a:effectLst/>
                <a:latin typeface="+mn-lt"/>
                <a:ea typeface="+mn-ea"/>
                <a:cs typeface="+mn-cs"/>
              </a:rPr>
              <a:t>évolution</a:t>
            </a:r>
            <a:r>
              <a:rPr lang="fr-FR" sz="1200" kern="1200" dirty="0" smtClean="0">
                <a:solidFill>
                  <a:schemeClr val="tx1"/>
                </a:solidFill>
                <a:effectLst/>
                <a:latin typeface="+mn-lt"/>
                <a:ea typeface="+mn-ea"/>
                <a:cs typeface="+mn-cs"/>
              </a:rPr>
              <a:t> est </a:t>
            </a:r>
            <a:r>
              <a:rPr lang="fr-FR" sz="1200" kern="1200" dirty="0" err="1" smtClean="0">
                <a:solidFill>
                  <a:schemeClr val="tx1"/>
                </a:solidFill>
                <a:effectLst/>
                <a:latin typeface="+mn-lt"/>
                <a:ea typeface="+mn-ea"/>
                <a:cs typeface="+mn-cs"/>
              </a:rPr>
              <a:t>déja</a:t>
            </a:r>
            <a:r>
              <a:rPr lang="fr-FR" sz="1200" kern="1200" dirty="0" smtClean="0">
                <a:solidFill>
                  <a:schemeClr val="tx1"/>
                </a:solidFill>
                <a:effectLst/>
                <a:latin typeface="+mn-lt"/>
                <a:ea typeface="+mn-ea"/>
                <a:cs typeface="+mn-cs"/>
              </a:rPr>
              <a:t>̀ la </a:t>
            </a:r>
            <a:r>
              <a:rPr lang="fr-FR" sz="1200" kern="1200" dirty="0" err="1" smtClean="0">
                <a:solidFill>
                  <a:schemeClr val="tx1"/>
                </a:solidFill>
                <a:effectLst/>
                <a:latin typeface="+mn-lt"/>
                <a:ea typeface="+mn-ea"/>
                <a:cs typeface="+mn-cs"/>
              </a:rPr>
              <a:t>résultante</a:t>
            </a:r>
            <a:r>
              <a:rPr lang="fr-FR" sz="1200" kern="1200" dirty="0" smtClean="0">
                <a:solidFill>
                  <a:schemeClr val="tx1"/>
                </a:solidFill>
                <a:effectLst/>
                <a:latin typeface="+mn-lt"/>
                <a:ea typeface="+mn-ea"/>
                <a:cs typeface="+mn-cs"/>
              </a:rPr>
              <a:t> de l’</a:t>
            </a:r>
            <a:r>
              <a:rPr lang="fr-FR" sz="1200" kern="1200" dirty="0" err="1" smtClean="0">
                <a:solidFill>
                  <a:schemeClr val="tx1"/>
                </a:solidFill>
                <a:effectLst/>
                <a:latin typeface="+mn-lt"/>
                <a:ea typeface="+mn-ea"/>
                <a:cs typeface="+mn-cs"/>
              </a:rPr>
              <a:t>accélération</a:t>
            </a:r>
            <a:r>
              <a:rPr lang="fr-FR" sz="1200" kern="1200" dirty="0" smtClean="0">
                <a:solidFill>
                  <a:schemeClr val="tx1"/>
                </a:solidFill>
                <a:effectLst/>
                <a:latin typeface="+mn-lt"/>
                <a:ea typeface="+mn-ea"/>
                <a:cs typeface="+mn-cs"/>
              </a:rPr>
              <a:t> du tempo, comme il a pu en </a:t>
            </a:r>
            <a:r>
              <a:rPr lang="fr-FR" sz="1200" kern="1200" dirty="0" err="1" smtClean="0">
                <a:solidFill>
                  <a:schemeClr val="tx1"/>
                </a:solidFill>
                <a:effectLst/>
                <a:latin typeface="+mn-lt"/>
                <a:ea typeface="+mn-ea"/>
                <a:cs typeface="+mn-cs"/>
              </a:rPr>
              <a:t>être</a:t>
            </a:r>
            <a:r>
              <a:rPr lang="fr-FR" sz="1200" kern="1200" dirty="0" smtClean="0">
                <a:solidFill>
                  <a:schemeClr val="tx1"/>
                </a:solidFill>
                <a:effectLst/>
                <a:latin typeface="+mn-lt"/>
                <a:ea typeface="+mn-ea"/>
                <a:cs typeface="+mn-cs"/>
              </a:rPr>
              <a:t> le cas dans le swing et le </a:t>
            </a:r>
            <a:r>
              <a:rPr lang="fr-FR" sz="1200" kern="1200" dirty="0" err="1" smtClean="0">
                <a:solidFill>
                  <a:schemeClr val="tx1"/>
                </a:solidFill>
                <a:effectLst/>
                <a:latin typeface="+mn-lt"/>
                <a:ea typeface="+mn-ea"/>
                <a:cs typeface="+mn-cs"/>
              </a:rPr>
              <a:t>bebop</a:t>
            </a:r>
            <a:r>
              <a:rPr lang="fr-FR" sz="1200" kern="1200" dirty="0" smtClean="0">
                <a:solidFill>
                  <a:schemeClr val="tx1"/>
                </a:solidFill>
                <a:effectLst/>
                <a:latin typeface="+mn-lt"/>
                <a:ea typeface="+mn-ea"/>
                <a:cs typeface="+mn-cs"/>
              </a:rPr>
              <a:t>. Mais le processus est </a:t>
            </a:r>
            <a:r>
              <a:rPr lang="fr-FR" sz="1200" kern="1200" dirty="0" err="1" smtClean="0">
                <a:solidFill>
                  <a:schemeClr val="tx1"/>
                </a:solidFill>
                <a:effectLst/>
                <a:latin typeface="+mn-lt"/>
                <a:ea typeface="+mn-ea"/>
                <a:cs typeface="+mn-cs"/>
              </a:rPr>
              <a:t>intéressant</a:t>
            </a:r>
            <a:r>
              <a:rPr lang="fr-FR" sz="1200" kern="1200" dirty="0" smtClean="0">
                <a:solidFill>
                  <a:schemeClr val="tx1"/>
                </a:solidFill>
                <a:effectLst/>
                <a:latin typeface="+mn-lt"/>
                <a:ea typeface="+mn-ea"/>
                <a:cs typeface="+mn-cs"/>
              </a:rPr>
              <a:t> en soi car il a clairement balisé la prise de distance progressive entre le rhythm’n’blues et le rock’n’roll. Le </a:t>
            </a:r>
            <a:r>
              <a:rPr lang="fr-FR" sz="1200" i="1" kern="1200" dirty="0" smtClean="0">
                <a:solidFill>
                  <a:schemeClr val="tx1"/>
                </a:solidFill>
                <a:effectLst/>
                <a:latin typeface="+mn-lt"/>
                <a:ea typeface="+mn-ea"/>
                <a:cs typeface="+mn-cs"/>
              </a:rPr>
              <a:t>groove </a:t>
            </a:r>
            <a:r>
              <a:rPr lang="fr-FR" sz="1200" kern="1200" dirty="0" err="1" smtClean="0">
                <a:solidFill>
                  <a:schemeClr val="tx1"/>
                </a:solidFill>
                <a:effectLst/>
                <a:latin typeface="+mn-lt"/>
                <a:ea typeface="+mn-ea"/>
                <a:cs typeface="+mn-cs"/>
              </a:rPr>
              <a:t>caractéristique</a:t>
            </a:r>
            <a:r>
              <a:rPr lang="fr-FR" sz="1200" kern="1200" dirty="0" smtClean="0">
                <a:solidFill>
                  <a:schemeClr val="tx1"/>
                </a:solidFill>
                <a:effectLst/>
                <a:latin typeface="+mn-lt"/>
                <a:ea typeface="+mn-ea"/>
                <a:cs typeface="+mn-cs"/>
              </a:rPr>
              <a:t> du genre </a:t>
            </a:r>
            <a:r>
              <a:rPr lang="fr-FR" sz="1200" kern="1200" dirty="0" err="1" smtClean="0">
                <a:solidFill>
                  <a:schemeClr val="tx1"/>
                </a:solidFill>
                <a:effectLst/>
                <a:latin typeface="+mn-lt"/>
                <a:ea typeface="+mn-ea"/>
                <a:cs typeface="+mn-cs"/>
              </a:rPr>
              <a:t>afro-américain</a:t>
            </a:r>
            <a:r>
              <a:rPr lang="fr-FR" sz="1200" kern="1200" dirty="0" smtClean="0">
                <a:solidFill>
                  <a:schemeClr val="tx1"/>
                </a:solidFill>
                <a:effectLst/>
                <a:latin typeface="+mn-lt"/>
                <a:ea typeface="+mn-ea"/>
                <a:cs typeface="+mn-cs"/>
              </a:rPr>
              <a:t> a progressivement disparu dans le rock’n’roll des </a:t>
            </a:r>
            <a:r>
              <a:rPr lang="fr-FR" sz="1200" kern="1200" dirty="0" err="1" smtClean="0">
                <a:solidFill>
                  <a:schemeClr val="tx1"/>
                </a:solidFill>
                <a:effectLst/>
                <a:latin typeface="+mn-lt"/>
                <a:ea typeface="+mn-ea"/>
                <a:cs typeface="+mn-cs"/>
              </a:rPr>
              <a:t>années</a:t>
            </a:r>
            <a:r>
              <a:rPr lang="fr-FR" sz="1200" kern="1200" dirty="0" smtClean="0">
                <a:solidFill>
                  <a:schemeClr val="tx1"/>
                </a:solidFill>
                <a:effectLst/>
                <a:latin typeface="+mn-lt"/>
                <a:ea typeface="+mn-ea"/>
                <a:cs typeface="+mn-cs"/>
              </a:rPr>
              <a:t> 1950.</a:t>
            </a:r>
          </a:p>
          <a:p>
            <a:r>
              <a:rPr lang="fr-FR" sz="1200" kern="1200" dirty="0" smtClean="0">
                <a:solidFill>
                  <a:schemeClr val="tx1"/>
                </a:solidFill>
                <a:effectLst/>
                <a:latin typeface="+mn-lt"/>
                <a:ea typeface="+mn-ea"/>
                <a:cs typeface="+mn-cs"/>
              </a:rPr>
              <a:t>Cela sera d’autant plus vrai dans le rock</a:t>
            </a:r>
            <a:r>
              <a:rPr lang="fr-FR" sz="1200" kern="1200" baseline="0" dirty="0" smtClean="0">
                <a:solidFill>
                  <a:schemeClr val="tx1"/>
                </a:solidFill>
                <a:effectLst/>
                <a:latin typeface="+mn-lt"/>
                <a:ea typeface="+mn-ea"/>
                <a:cs typeface="+mn-cs"/>
              </a:rPr>
              <a:t> anglais des années 1960. </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On observe également l’expression d’une raideur, d’une tension, qui n’exprime plus la </a:t>
            </a:r>
            <a:r>
              <a:rPr lang="fr-FR" sz="1200" kern="1200" dirty="0" err="1" smtClean="0">
                <a:solidFill>
                  <a:schemeClr val="tx1"/>
                </a:solidFill>
                <a:effectLst/>
                <a:latin typeface="+mn-lt"/>
                <a:ea typeface="+mn-ea"/>
                <a:cs typeface="+mn-cs"/>
              </a:rPr>
              <a:t>sensualite</a:t>
            </a:r>
            <a:r>
              <a:rPr lang="fr-FR" sz="1200" kern="1200" dirty="0" smtClean="0">
                <a:solidFill>
                  <a:schemeClr val="tx1"/>
                </a:solidFill>
                <a:effectLst/>
                <a:latin typeface="+mn-lt"/>
                <a:ea typeface="+mn-ea"/>
                <a:cs typeface="+mn-cs"/>
              </a:rPr>
              <a:t>́ et la </a:t>
            </a:r>
            <a:r>
              <a:rPr lang="fr-FR" sz="1200" kern="1200" dirty="0" err="1" smtClean="0">
                <a:solidFill>
                  <a:schemeClr val="tx1"/>
                </a:solidFill>
                <a:effectLst/>
                <a:latin typeface="+mn-lt"/>
                <a:ea typeface="+mn-ea"/>
                <a:cs typeface="+mn-cs"/>
              </a:rPr>
              <a:t>volupte</a:t>
            </a:r>
            <a:r>
              <a:rPr lang="fr-FR" sz="1200" kern="1200" dirty="0" smtClean="0">
                <a:solidFill>
                  <a:schemeClr val="tx1"/>
                </a:solidFill>
                <a:effectLst/>
                <a:latin typeface="+mn-lt"/>
                <a:ea typeface="+mn-ea"/>
                <a:cs typeface="+mn-cs"/>
              </a:rPr>
              <a:t>́ du rhythm’n’blues.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a:t>
            </a:r>
            <a:r>
              <a:rPr lang="fr-FR" sz="1200" kern="1200" dirty="0" err="1" smtClean="0">
                <a:solidFill>
                  <a:schemeClr val="tx1"/>
                </a:solidFill>
                <a:effectLst/>
                <a:latin typeface="+mn-lt"/>
                <a:ea typeface="+mn-ea"/>
                <a:cs typeface="+mn-cs"/>
              </a:rPr>
              <a:t>modernite</a:t>
            </a:r>
            <a:r>
              <a:rPr lang="fr-FR" sz="1200" kern="1200" dirty="0" smtClean="0">
                <a:solidFill>
                  <a:schemeClr val="tx1"/>
                </a:solidFill>
                <a:effectLst/>
                <a:latin typeface="+mn-lt"/>
                <a:ea typeface="+mn-ea"/>
                <a:cs typeface="+mn-cs"/>
              </a:rPr>
              <a:t>́ rythmique du rock’n’roll est, d’une certaine </a:t>
            </a:r>
            <a:r>
              <a:rPr lang="fr-FR" sz="1200" kern="1200" dirty="0" err="1" smtClean="0">
                <a:solidFill>
                  <a:schemeClr val="tx1"/>
                </a:solidFill>
                <a:effectLst/>
                <a:latin typeface="+mn-lt"/>
                <a:ea typeface="+mn-ea"/>
                <a:cs typeface="+mn-cs"/>
              </a:rPr>
              <a:t>façon</a:t>
            </a:r>
            <a:r>
              <a:rPr lang="fr-FR" sz="1200" kern="1200" dirty="0" smtClean="0">
                <a:solidFill>
                  <a:schemeClr val="tx1"/>
                </a:solidFill>
                <a:effectLst/>
                <a:latin typeface="+mn-lt"/>
                <a:ea typeface="+mn-ea"/>
                <a:cs typeface="+mn-cs"/>
              </a:rPr>
              <a:t>, paradoxale, puisqu’elle renvoie à une pratique qui </a:t>
            </a:r>
            <a:r>
              <a:rPr lang="fr-FR" sz="1200" kern="1200" dirty="0" err="1" smtClean="0">
                <a:solidFill>
                  <a:schemeClr val="tx1"/>
                </a:solidFill>
                <a:effectLst/>
                <a:latin typeface="+mn-lt"/>
                <a:ea typeface="+mn-ea"/>
                <a:cs typeface="+mn-cs"/>
              </a:rPr>
              <a:t>nécessite</a:t>
            </a:r>
            <a:r>
              <a:rPr lang="fr-FR" sz="1200" kern="1200" dirty="0" smtClean="0">
                <a:solidFill>
                  <a:schemeClr val="tx1"/>
                </a:solidFill>
                <a:effectLst/>
                <a:latin typeface="+mn-lt"/>
                <a:ea typeface="+mn-ea"/>
                <a:cs typeface="+mn-cs"/>
              </a:rPr>
              <a:t> moins de sophistication et de technique que celle de l’</a:t>
            </a:r>
            <a:r>
              <a:rPr lang="fr-FR" sz="1200" kern="1200" dirty="0" err="1" smtClean="0">
                <a:solidFill>
                  <a:schemeClr val="tx1"/>
                </a:solidFill>
                <a:effectLst/>
                <a:latin typeface="+mn-lt"/>
                <a:ea typeface="+mn-ea"/>
                <a:cs typeface="+mn-cs"/>
              </a:rPr>
              <a:t>héritage</a:t>
            </a:r>
            <a:r>
              <a:rPr lang="fr-FR" sz="1200" kern="1200" dirty="0" smtClean="0">
                <a:solidFill>
                  <a:schemeClr val="tx1"/>
                </a:solidFill>
                <a:effectLst/>
                <a:latin typeface="+mn-lt"/>
                <a:ea typeface="+mn-ea"/>
                <a:cs typeface="+mn-cs"/>
              </a:rPr>
              <a:t> du rhythm’n’blues, en tous cas, pour des musiciens blancs (Cas</a:t>
            </a:r>
            <a:r>
              <a:rPr lang="fr-FR" sz="1200" kern="1200" baseline="0" dirty="0" smtClean="0">
                <a:solidFill>
                  <a:schemeClr val="tx1"/>
                </a:solidFill>
                <a:effectLst/>
                <a:latin typeface="+mn-lt"/>
                <a:ea typeface="+mn-ea"/>
                <a:cs typeface="+mn-cs"/>
              </a:rPr>
              <a:t> de Earl Palmer</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conclure sur cette </a:t>
            </a:r>
            <a:r>
              <a:rPr lang="fr-FR" sz="1200" kern="1200" dirty="0" err="1" smtClean="0">
                <a:solidFill>
                  <a:schemeClr val="tx1"/>
                </a:solidFill>
                <a:effectLst/>
                <a:latin typeface="+mn-lt"/>
                <a:ea typeface="+mn-ea"/>
                <a:cs typeface="+mn-cs"/>
              </a:rPr>
              <a:t>idée</a:t>
            </a:r>
            <a:r>
              <a:rPr lang="fr-FR" sz="1200" kern="1200" dirty="0" smtClean="0">
                <a:solidFill>
                  <a:schemeClr val="tx1"/>
                </a:solidFill>
                <a:effectLst/>
                <a:latin typeface="+mn-lt"/>
                <a:ea typeface="+mn-ea"/>
                <a:cs typeface="+mn-cs"/>
              </a:rPr>
              <a:t> de rythme, il faut </a:t>
            </a:r>
            <a:r>
              <a:rPr lang="fr-FR" sz="1200" kern="1200" dirty="0" err="1" smtClean="0">
                <a:solidFill>
                  <a:schemeClr val="tx1"/>
                </a:solidFill>
                <a:effectLst/>
                <a:latin typeface="+mn-lt"/>
                <a:ea typeface="+mn-ea"/>
                <a:cs typeface="+mn-cs"/>
              </a:rPr>
              <a:t>considérer</a:t>
            </a:r>
            <a:r>
              <a:rPr lang="fr-FR" sz="1200" kern="1200" dirty="0" smtClean="0">
                <a:solidFill>
                  <a:schemeClr val="tx1"/>
                </a:solidFill>
                <a:effectLst/>
                <a:latin typeface="+mn-lt"/>
                <a:ea typeface="+mn-ea"/>
                <a:cs typeface="+mn-cs"/>
              </a:rPr>
              <a:t> l’aspect </a:t>
            </a:r>
            <a:r>
              <a:rPr lang="fr-FR" sz="1200" kern="1200" dirty="0" err="1" smtClean="0">
                <a:solidFill>
                  <a:schemeClr val="tx1"/>
                </a:solidFill>
                <a:effectLst/>
                <a:latin typeface="+mn-lt"/>
                <a:ea typeface="+mn-ea"/>
                <a:cs typeface="+mn-cs"/>
              </a:rPr>
              <a:t>esthétique</a:t>
            </a:r>
            <a:r>
              <a:rPr lang="fr-FR" sz="1200" kern="1200" dirty="0" smtClean="0">
                <a:solidFill>
                  <a:schemeClr val="tx1"/>
                </a:solidFill>
                <a:effectLst/>
                <a:latin typeface="+mn-lt"/>
                <a:ea typeface="+mn-ea"/>
                <a:cs typeface="+mn-cs"/>
              </a:rPr>
              <a:t> de ce « torrent qui emporte tout » (comme le disait John Cage à propos du rock’n’roll). Certes, le raffinement et les </a:t>
            </a:r>
            <a:r>
              <a:rPr lang="fr-FR" sz="1200" kern="1200" dirty="0" err="1" smtClean="0">
                <a:solidFill>
                  <a:schemeClr val="tx1"/>
                </a:solidFill>
                <a:effectLst/>
                <a:latin typeface="+mn-lt"/>
                <a:ea typeface="+mn-ea"/>
                <a:cs typeface="+mn-cs"/>
              </a:rPr>
              <a:t>subtilités</a:t>
            </a:r>
            <a:r>
              <a:rPr lang="fr-FR" sz="1200" kern="1200" dirty="0" smtClean="0">
                <a:solidFill>
                  <a:schemeClr val="tx1"/>
                </a:solidFill>
                <a:effectLst/>
                <a:latin typeface="+mn-lt"/>
                <a:ea typeface="+mn-ea"/>
                <a:cs typeface="+mn-cs"/>
              </a:rPr>
              <a:t> du </a:t>
            </a:r>
            <a:r>
              <a:rPr lang="fr-FR" sz="1200" i="1" kern="1200" dirty="0" smtClean="0">
                <a:solidFill>
                  <a:schemeClr val="tx1"/>
                </a:solidFill>
                <a:effectLst/>
                <a:latin typeface="+mn-lt"/>
                <a:ea typeface="+mn-ea"/>
                <a:cs typeface="+mn-cs"/>
              </a:rPr>
              <a:t>groove </a:t>
            </a:r>
            <a:r>
              <a:rPr lang="fr-FR" sz="1200" kern="1200" dirty="0" smtClean="0">
                <a:solidFill>
                  <a:schemeClr val="tx1"/>
                </a:solidFill>
                <a:effectLst/>
                <a:latin typeface="+mn-lt"/>
                <a:ea typeface="+mn-ea"/>
                <a:cs typeface="+mn-cs"/>
              </a:rPr>
              <a:t>du rhythm’n’blues tombent souvent dans le rock’n’roll, mais au profit d’un changement de position dans le sentiment exprimé. Les sentiments de vitesse, d’excitation, d’urgence et de tension, sont </a:t>
            </a:r>
            <a:r>
              <a:rPr lang="fr-FR" sz="1200" kern="1200" dirty="0" err="1" smtClean="0">
                <a:solidFill>
                  <a:schemeClr val="tx1"/>
                </a:solidFill>
                <a:effectLst/>
                <a:latin typeface="+mn-lt"/>
                <a:ea typeface="+mn-ea"/>
                <a:cs typeface="+mn-cs"/>
              </a:rPr>
              <a:t>décuplés</a:t>
            </a:r>
            <a:r>
              <a:rPr lang="fr-FR" sz="1200" kern="1200" dirty="0" smtClean="0">
                <a:solidFill>
                  <a:schemeClr val="tx1"/>
                </a:solidFill>
                <a:effectLst/>
                <a:latin typeface="+mn-lt"/>
                <a:ea typeface="+mn-ea"/>
                <a:cs typeface="+mn-cs"/>
              </a:rPr>
              <a:t> par la </a:t>
            </a:r>
            <a:r>
              <a:rPr lang="fr-FR" sz="1200" kern="1200" dirty="0" err="1" smtClean="0">
                <a:solidFill>
                  <a:schemeClr val="tx1"/>
                </a:solidFill>
                <a:effectLst/>
                <a:latin typeface="+mn-lt"/>
                <a:ea typeface="+mn-ea"/>
                <a:cs typeface="+mn-cs"/>
              </a:rPr>
              <a:t>simplicite</a:t>
            </a:r>
            <a:r>
              <a:rPr lang="fr-FR" sz="1200" kern="1200" dirty="0" smtClean="0">
                <a:solidFill>
                  <a:schemeClr val="tx1"/>
                </a:solidFill>
                <a:effectLst/>
                <a:latin typeface="+mn-lt"/>
                <a:ea typeface="+mn-ea"/>
                <a:cs typeface="+mn-cs"/>
              </a:rPr>
              <a:t>́ du discours rythmique univoque. Et quand nous utilisons le mot « </a:t>
            </a:r>
            <a:r>
              <a:rPr lang="fr-FR" sz="1200" kern="1200" dirty="0" err="1" smtClean="0">
                <a:solidFill>
                  <a:schemeClr val="tx1"/>
                </a:solidFill>
                <a:effectLst/>
                <a:latin typeface="+mn-lt"/>
                <a:ea typeface="+mn-ea"/>
                <a:cs typeface="+mn-cs"/>
              </a:rPr>
              <a:t>simplicite</a:t>
            </a:r>
            <a:r>
              <a:rPr lang="fr-FR" sz="1200" kern="1200" dirty="0" smtClean="0">
                <a:solidFill>
                  <a:schemeClr val="tx1"/>
                </a:solidFill>
                <a:effectLst/>
                <a:latin typeface="+mn-lt"/>
                <a:ea typeface="+mn-ea"/>
                <a:cs typeface="+mn-cs"/>
              </a:rPr>
              <a:t>́ », il ne veut pas dire que la chose soit facile. Il souligne justement le </a:t>
            </a:r>
            <a:r>
              <a:rPr lang="fr-FR" sz="1200" kern="1200" dirty="0" err="1" smtClean="0">
                <a:solidFill>
                  <a:schemeClr val="tx1"/>
                </a:solidFill>
                <a:effectLst/>
                <a:latin typeface="+mn-lt"/>
                <a:ea typeface="+mn-ea"/>
                <a:cs typeface="+mn-cs"/>
              </a:rPr>
              <a:t>caractère</a:t>
            </a:r>
            <a:r>
              <a:rPr lang="fr-FR" sz="1200" kern="1200" dirty="0" smtClean="0">
                <a:solidFill>
                  <a:schemeClr val="tx1"/>
                </a:solidFill>
                <a:effectLst/>
                <a:latin typeface="+mn-lt"/>
                <a:ea typeface="+mn-ea"/>
                <a:cs typeface="+mn-cs"/>
              </a:rPr>
              <a:t> essentiel du </a:t>
            </a:r>
            <a:r>
              <a:rPr lang="fr-FR" sz="1200" i="1" kern="1200" dirty="0" smtClean="0">
                <a:solidFill>
                  <a:schemeClr val="tx1"/>
                </a:solidFill>
                <a:effectLst/>
                <a:latin typeface="+mn-lt"/>
                <a:ea typeface="+mn-ea"/>
                <a:cs typeface="+mn-cs"/>
              </a:rPr>
              <a:t>feeling </a:t>
            </a:r>
            <a:r>
              <a:rPr lang="fr-FR" sz="1200" kern="1200" dirty="0" smtClean="0">
                <a:solidFill>
                  <a:schemeClr val="tx1"/>
                </a:solidFill>
                <a:effectLst/>
                <a:latin typeface="+mn-lt"/>
                <a:ea typeface="+mn-ea"/>
                <a:cs typeface="+mn-cs"/>
              </a:rPr>
              <a:t>et du style dans l’</a:t>
            </a:r>
            <a:r>
              <a:rPr lang="fr-FR" sz="1200" kern="1200" dirty="0" err="1" smtClean="0">
                <a:solidFill>
                  <a:schemeClr val="tx1"/>
                </a:solidFill>
                <a:effectLst/>
                <a:latin typeface="+mn-lt"/>
                <a:ea typeface="+mn-ea"/>
                <a:cs typeface="+mn-cs"/>
              </a:rPr>
              <a:t>interprétation</a:t>
            </a:r>
            <a:r>
              <a:rPr lang="fr-FR" sz="1200" kern="1200" dirty="0" smtClean="0">
                <a:solidFill>
                  <a:schemeClr val="tx1"/>
                </a:solidFill>
                <a:effectLst/>
                <a:latin typeface="+mn-lt"/>
                <a:ea typeface="+mn-ea"/>
                <a:cs typeface="+mn-cs"/>
              </a:rPr>
              <a:t> du musicien. En</a:t>
            </a:r>
            <a:r>
              <a:rPr lang="fr-FR" sz="1200" kern="1200" baseline="0" dirty="0" smtClean="0">
                <a:solidFill>
                  <a:schemeClr val="tx1"/>
                </a:solidFill>
                <a:effectLst/>
                <a:latin typeface="+mn-lt"/>
                <a:ea typeface="+mn-ea"/>
                <a:cs typeface="+mn-cs"/>
              </a:rPr>
              <a:t> d’autres termes</a:t>
            </a:r>
            <a:r>
              <a:rPr lang="fr-FR" sz="1200" kern="1200" dirty="0" smtClean="0">
                <a:solidFill>
                  <a:schemeClr val="tx1"/>
                </a:solidFill>
                <a:effectLst/>
                <a:latin typeface="+mn-lt"/>
                <a:ea typeface="+mn-ea"/>
                <a:cs typeface="+mn-cs"/>
              </a:rPr>
              <a:t>, il ne suffit de jouer la grosse caisse et la caisse claire en alternance, mais ce, avec un </a:t>
            </a:r>
            <a:r>
              <a:rPr lang="fr-FR" sz="1200" i="1" kern="1200" dirty="0" smtClean="0">
                <a:solidFill>
                  <a:schemeClr val="tx1"/>
                </a:solidFill>
                <a:effectLst/>
                <a:latin typeface="+mn-lt"/>
                <a:ea typeface="+mn-ea"/>
                <a:cs typeface="+mn-cs"/>
              </a:rPr>
              <a:t>feeling </a:t>
            </a:r>
            <a:r>
              <a:rPr lang="fr-FR" sz="1200" kern="1200" dirty="0" smtClean="0">
                <a:solidFill>
                  <a:schemeClr val="tx1"/>
                </a:solidFill>
                <a:effectLst/>
                <a:latin typeface="+mn-lt"/>
                <a:ea typeface="+mn-ea"/>
                <a:cs typeface="+mn-cs"/>
              </a:rPr>
              <a:t>et un style particulier et personnel, ce qui est autrement plus complexe. </a:t>
            </a: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2-</a:t>
            </a:r>
            <a:r>
              <a:rPr lang="fr-FR" sz="1200" b="1" kern="1200" baseline="0" dirty="0" smtClean="0">
                <a:solidFill>
                  <a:schemeClr val="tx1"/>
                </a:solidFill>
                <a:effectLst/>
                <a:latin typeface="+mn-lt"/>
                <a:ea typeface="+mn-ea"/>
                <a:cs typeface="+mn-cs"/>
              </a:rPr>
              <a:t> Les timbres</a:t>
            </a:r>
            <a:endParaRPr lang="fr-FR" sz="1200" b="1"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peut constater que tous les musiciens </a:t>
            </a:r>
            <a:r>
              <a:rPr lang="fr-FR" sz="1200" kern="1200" dirty="0" err="1" smtClean="0">
                <a:solidFill>
                  <a:schemeClr val="tx1"/>
                </a:solidFill>
                <a:effectLst/>
                <a:latin typeface="+mn-lt"/>
                <a:ea typeface="+mn-ea"/>
                <a:cs typeface="+mn-cs"/>
              </a:rPr>
              <a:t>abordés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opèrent</a:t>
            </a:r>
            <a:r>
              <a:rPr lang="fr-FR" sz="1200" kern="1200" dirty="0" smtClean="0">
                <a:solidFill>
                  <a:schemeClr val="tx1"/>
                </a:solidFill>
                <a:effectLst/>
                <a:latin typeface="+mn-lt"/>
                <a:ea typeface="+mn-ea"/>
                <a:cs typeface="+mn-cs"/>
              </a:rPr>
              <a:t> de choix qui vont dans le sens d’un </a:t>
            </a:r>
            <a:r>
              <a:rPr lang="fr-FR" sz="1200" kern="1200" dirty="0" err="1" smtClean="0">
                <a:solidFill>
                  <a:schemeClr val="tx1"/>
                </a:solidFill>
                <a:effectLst/>
                <a:latin typeface="+mn-lt"/>
                <a:ea typeface="+mn-ea"/>
                <a:cs typeface="+mn-cs"/>
              </a:rPr>
              <a:t>élargissement</a:t>
            </a:r>
            <a:r>
              <a:rPr lang="fr-FR" sz="1200" kern="1200" dirty="0" smtClean="0">
                <a:solidFill>
                  <a:schemeClr val="tx1"/>
                </a:solidFill>
                <a:effectLst/>
                <a:latin typeface="+mn-lt"/>
                <a:ea typeface="+mn-ea"/>
                <a:cs typeface="+mn-cs"/>
              </a:rPr>
              <a:t> de la palette sonore dans la pratique de leur propre instrument.</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Prenons l’exemple vocal puisque c’est tout de </a:t>
            </a:r>
            <a:r>
              <a:rPr lang="fr-FR" sz="1200" kern="1200" dirty="0" err="1" smtClean="0">
                <a:solidFill>
                  <a:schemeClr val="tx1"/>
                </a:solidFill>
                <a:effectLst/>
                <a:latin typeface="+mn-lt"/>
                <a:ea typeface="+mn-ea"/>
                <a:cs typeface="+mn-cs"/>
              </a:rPr>
              <a:t>même</a:t>
            </a:r>
            <a:r>
              <a:rPr lang="fr-FR" sz="1200" kern="1200" dirty="0" smtClean="0">
                <a:solidFill>
                  <a:schemeClr val="tx1"/>
                </a:solidFill>
                <a:effectLst/>
                <a:latin typeface="+mn-lt"/>
                <a:ea typeface="+mn-ea"/>
                <a:cs typeface="+mn-cs"/>
              </a:rPr>
              <a:t> l’instrument central du rock’n’roll : Elvis Presley et ses </a:t>
            </a:r>
            <a:r>
              <a:rPr lang="fr-FR" sz="1200" kern="1200" dirty="0" err="1" smtClean="0">
                <a:solidFill>
                  <a:schemeClr val="tx1"/>
                </a:solidFill>
                <a:effectLst/>
                <a:latin typeface="+mn-lt"/>
                <a:ea typeface="+mn-ea"/>
                <a:cs typeface="+mn-cs"/>
              </a:rPr>
              <a:t>mélanges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inédits</a:t>
            </a:r>
            <a:r>
              <a:rPr lang="fr-FR" sz="1200" kern="1200" dirty="0" smtClean="0">
                <a:solidFill>
                  <a:schemeClr val="tx1"/>
                </a:solidFill>
                <a:effectLst/>
                <a:latin typeface="+mn-lt"/>
                <a:ea typeface="+mn-ea"/>
                <a:cs typeface="+mn-cs"/>
              </a:rPr>
              <a:t> de </a:t>
            </a:r>
            <a:r>
              <a:rPr lang="fr-FR" sz="1200" i="1" kern="1200" dirty="0" err="1" smtClean="0">
                <a:solidFill>
                  <a:schemeClr val="tx1"/>
                </a:solidFill>
                <a:effectLst/>
                <a:latin typeface="+mn-lt"/>
                <a:ea typeface="+mn-ea"/>
                <a:cs typeface="+mn-cs"/>
              </a:rPr>
              <a:t>crooning</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 gospel, de </a:t>
            </a:r>
            <a:r>
              <a:rPr lang="fr-FR" sz="1200" kern="1200" dirty="0" err="1" smtClean="0">
                <a:solidFill>
                  <a:schemeClr val="tx1"/>
                </a:solidFill>
                <a:effectLst/>
                <a:latin typeface="+mn-lt"/>
                <a:ea typeface="+mn-ea"/>
                <a:cs typeface="+mn-cs"/>
              </a:rPr>
              <a:t>rugosite</a:t>
            </a:r>
            <a:r>
              <a:rPr lang="fr-FR" sz="1200" kern="1200" dirty="0" smtClean="0">
                <a:solidFill>
                  <a:schemeClr val="tx1"/>
                </a:solidFill>
                <a:effectLst/>
                <a:latin typeface="+mn-lt"/>
                <a:ea typeface="+mn-ea"/>
                <a:cs typeface="+mn-cs"/>
              </a:rPr>
              <a:t>́ et de lyrisme, a</a:t>
            </a:r>
            <a:endParaRPr lang="fr-FR" dirty="0" smtClean="0"/>
          </a:p>
          <a:p>
            <a:r>
              <a:rPr lang="fr-FR" sz="1200" kern="1200" dirty="0" smtClean="0">
                <a:solidFill>
                  <a:schemeClr val="tx1"/>
                </a:solidFill>
                <a:effectLst/>
                <a:latin typeface="+mn-lt"/>
                <a:ea typeface="+mn-ea"/>
                <a:cs typeface="+mn-cs"/>
              </a:rPr>
              <a:t>proposé des choses aussi peu </a:t>
            </a:r>
            <a:r>
              <a:rPr lang="fr-FR" sz="1200" kern="1200" dirty="0" err="1" smtClean="0">
                <a:solidFill>
                  <a:schemeClr val="tx1"/>
                </a:solidFill>
                <a:effectLst/>
                <a:latin typeface="+mn-lt"/>
                <a:ea typeface="+mn-ea"/>
                <a:cs typeface="+mn-cs"/>
              </a:rPr>
              <a:t>évidentes</a:t>
            </a:r>
            <a:r>
              <a:rPr lang="fr-FR" sz="1200" kern="1200" dirty="0" smtClean="0">
                <a:solidFill>
                  <a:schemeClr val="tx1"/>
                </a:solidFill>
                <a:effectLst/>
                <a:latin typeface="+mn-lt"/>
                <a:ea typeface="+mn-ea"/>
                <a:cs typeface="+mn-cs"/>
              </a:rPr>
              <a:t> que ses « </a:t>
            </a:r>
            <a:r>
              <a:rPr lang="fr-FR" sz="1200" kern="1200" dirty="0" err="1" smtClean="0">
                <a:solidFill>
                  <a:schemeClr val="tx1"/>
                </a:solidFill>
                <a:effectLst/>
                <a:latin typeface="+mn-lt"/>
                <a:ea typeface="+mn-ea"/>
                <a:cs typeface="+mn-cs"/>
              </a:rPr>
              <a:t>halètements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frénétiques</a:t>
            </a:r>
            <a:r>
              <a:rPr lang="fr-FR" sz="1200" kern="1200" dirty="0" smtClean="0">
                <a:solidFill>
                  <a:schemeClr val="tx1"/>
                </a:solidFill>
                <a:effectLst/>
                <a:latin typeface="+mn-lt"/>
                <a:ea typeface="+mn-ea"/>
                <a:cs typeface="+mn-cs"/>
              </a:rPr>
              <a:t> » et « hoquettements » </a:t>
            </a:r>
            <a:r>
              <a:rPr lang="fr-FR" sz="1200" kern="1200" dirty="0" err="1" smtClean="0">
                <a:solidFill>
                  <a:schemeClr val="tx1"/>
                </a:solidFill>
                <a:effectLst/>
                <a:latin typeface="+mn-lt"/>
                <a:ea typeface="+mn-ea"/>
                <a:cs typeface="+mn-cs"/>
              </a:rPr>
              <a:t>inédits</a:t>
            </a:r>
            <a:r>
              <a:rPr lang="fr-FR" sz="1200" kern="1200" dirty="0" smtClean="0">
                <a:solidFill>
                  <a:schemeClr val="tx1"/>
                </a:solidFill>
                <a:effectLst/>
                <a:latin typeface="+mn-lt"/>
                <a:ea typeface="+mn-ea"/>
                <a:cs typeface="+mn-cs"/>
              </a:rPr>
              <a:t> qui sont devenus </a:t>
            </a:r>
            <a:r>
              <a:rPr lang="fr-FR" sz="1200" kern="1200" dirty="0" err="1" smtClean="0">
                <a:solidFill>
                  <a:schemeClr val="tx1"/>
                </a:solidFill>
                <a:effectLst/>
                <a:latin typeface="+mn-lt"/>
                <a:ea typeface="+mn-ea"/>
                <a:cs typeface="+mn-cs"/>
              </a:rPr>
              <a:t>légion</a:t>
            </a:r>
            <a:r>
              <a:rPr lang="fr-FR" sz="1200" kern="1200" dirty="0" smtClean="0">
                <a:solidFill>
                  <a:schemeClr val="tx1"/>
                </a:solidFill>
                <a:effectLst/>
                <a:latin typeface="+mn-lt"/>
                <a:ea typeface="+mn-ea"/>
                <a:cs typeface="+mn-cs"/>
              </a:rPr>
              <a:t> par la suite.</a:t>
            </a:r>
            <a:br>
              <a:rPr lang="fr-FR" sz="1200" kern="1200" dirty="0" smtClean="0">
                <a:solidFill>
                  <a:schemeClr val="tx1"/>
                </a:solidFill>
                <a:effectLst/>
                <a:latin typeface="+mn-lt"/>
                <a:ea typeface="+mn-ea"/>
                <a:cs typeface="+mn-cs"/>
              </a:rPr>
            </a:b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Du point de vue de la guitare on constate également un mélange entre jazz, country</a:t>
            </a:r>
            <a:r>
              <a:rPr lang="fr-FR" sz="1200" kern="1200" baseline="0" dirty="0" smtClean="0">
                <a:solidFill>
                  <a:schemeClr val="tx1"/>
                </a:solidFill>
                <a:effectLst/>
                <a:latin typeface="+mn-lt"/>
                <a:ea typeface="+mn-ea"/>
                <a:cs typeface="+mn-cs"/>
              </a:rPr>
              <a:t> et blues. </a:t>
            </a:r>
          </a:p>
          <a:p>
            <a:endParaRPr lang="fr-FR" sz="1200" kern="1200" baseline="0" dirty="0" smtClean="0">
              <a:solidFill>
                <a:schemeClr val="tx1"/>
              </a:solidFill>
              <a:effectLst/>
              <a:latin typeface="+mn-lt"/>
              <a:ea typeface="+mn-ea"/>
              <a:cs typeface="+mn-cs"/>
            </a:endParaRPr>
          </a:p>
          <a:p>
            <a:pPr>
              <a:buFontTx/>
              <a:buChar char="-"/>
            </a:pPr>
            <a:r>
              <a:rPr lang="fr-FR" dirty="0" smtClean="0"/>
              <a:t>Mélange de différents instruments selon l’origine géographique des musiciens : guitares à Nashville, pianos et saxophones à La Nouvelle-Orléans, Contrebasse </a:t>
            </a:r>
            <a:r>
              <a:rPr lang="fr-FR" dirty="0" err="1" smtClean="0"/>
              <a:t>slappée</a:t>
            </a:r>
            <a:r>
              <a:rPr lang="fr-FR" dirty="0" smtClean="0"/>
              <a:t> à Memphis etc.</a:t>
            </a:r>
          </a:p>
          <a:p>
            <a:pPr>
              <a:buFontTx/>
              <a:buChar char="-"/>
            </a:pPr>
            <a:endParaRPr lang="fr-FR" dirty="0" smtClean="0"/>
          </a:p>
          <a:p>
            <a:pPr>
              <a:buFontTx/>
              <a:buChar char="-"/>
            </a:pPr>
            <a:r>
              <a:rPr lang="fr-FR" dirty="0" smtClean="0"/>
              <a:t>Mise à profit des effets sonores du studio.   </a:t>
            </a:r>
          </a:p>
          <a:p>
            <a:endParaRPr lang="fr-FR" sz="1200" kern="1200" baseline="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29</a:t>
            </a:fld>
            <a:endParaRPr lang="fr-FR"/>
          </a:p>
        </p:txBody>
      </p:sp>
    </p:spTree>
    <p:extLst>
      <p:ext uri="{BB962C8B-B14F-4D97-AF65-F5344CB8AC3E}">
        <p14:creationId xmlns="" xmlns:p14="http://schemas.microsoft.com/office/powerpoint/2010/main" val="26262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sz="1200" b="1" kern="1200" dirty="0" smtClean="0">
                <a:solidFill>
                  <a:schemeClr val="tx1"/>
                </a:solidFill>
                <a:effectLst/>
                <a:latin typeface="+mn-lt"/>
                <a:ea typeface="+mn-ea"/>
                <a:cs typeface="+mn-cs"/>
              </a:rPr>
              <a:t>L’autre interprétation de la naissance du rock’n’roll concerne le</a:t>
            </a:r>
            <a:r>
              <a:rPr lang="fr-FR" sz="1200" b="1" kern="1200" baseline="0" dirty="0" smtClean="0">
                <a:solidFill>
                  <a:schemeClr val="tx1"/>
                </a:solidFill>
                <a:effectLst/>
                <a:latin typeface="+mn-lt"/>
                <a:ea typeface="+mn-ea"/>
                <a:cs typeface="+mn-cs"/>
              </a:rPr>
              <a:t> monde de la communauté majoritaire blanche. </a:t>
            </a:r>
          </a:p>
          <a:p>
            <a:pPr marL="0" indent="0">
              <a:buFontTx/>
              <a:buNone/>
            </a:pPr>
            <a:r>
              <a:rPr lang="fr-FR" sz="1200" kern="1200" dirty="0" smtClean="0">
                <a:solidFill>
                  <a:schemeClr val="tx1"/>
                </a:solidFill>
                <a:effectLst/>
                <a:latin typeface="+mn-lt"/>
                <a:ea typeface="+mn-ea"/>
                <a:cs typeface="+mn-cs"/>
              </a:rPr>
              <a:t>Quand la société change au sortir de la seconde Guerre Mondiale, un certain nombre de facteurs ont entraîné des musiciens blancs à s’emparer du rhythm’n’blues et à le mélanger</a:t>
            </a:r>
            <a:r>
              <a:rPr lang="fr-FR" sz="1200" kern="1200" baseline="0" dirty="0" smtClean="0">
                <a:solidFill>
                  <a:schemeClr val="tx1"/>
                </a:solidFill>
                <a:effectLst/>
                <a:latin typeface="+mn-lt"/>
                <a:ea typeface="+mn-ea"/>
                <a:cs typeface="+mn-cs"/>
              </a:rPr>
              <a:t> à leur propre culture musicale, la musique country notamment, </a:t>
            </a:r>
            <a:r>
              <a:rPr lang="fr-FR" sz="1200" kern="1200" dirty="0" smtClean="0">
                <a:solidFill>
                  <a:schemeClr val="tx1"/>
                </a:solidFill>
                <a:effectLst/>
                <a:latin typeface="+mn-lt"/>
                <a:ea typeface="+mn-ea"/>
                <a:cs typeface="+mn-cs"/>
              </a:rPr>
              <a:t>pour en faire la</a:t>
            </a:r>
            <a:r>
              <a:rPr lang="fr-FR" sz="1200" kern="1200" baseline="0" dirty="0" smtClean="0">
                <a:solidFill>
                  <a:schemeClr val="tx1"/>
                </a:solidFill>
                <a:effectLst/>
                <a:latin typeface="+mn-lt"/>
                <a:ea typeface="+mn-ea"/>
                <a:cs typeface="+mn-cs"/>
              </a:rPr>
              <a:t> musique de leur génération</a:t>
            </a:r>
            <a:r>
              <a:rPr lang="fr-FR" sz="1200" kern="1200" dirty="0" smtClean="0">
                <a:solidFill>
                  <a:schemeClr val="tx1"/>
                </a:solidFill>
                <a:effectLst/>
                <a:latin typeface="+mn-lt"/>
                <a:ea typeface="+mn-ea"/>
                <a:cs typeface="+mn-cs"/>
              </a:rPr>
              <a:t>.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Certains parleraient d’appropriation culturelle, mais nous verrons qu’il a plutôt s’agit d’une nouvelle hybridation musicale bien plus complexe que ce qui est parfois</a:t>
            </a:r>
            <a:r>
              <a:rPr lang="fr-FR" sz="1200" kern="1200" baseline="0" dirty="0" smtClean="0">
                <a:solidFill>
                  <a:schemeClr val="tx1"/>
                </a:solidFill>
                <a:effectLst/>
                <a:latin typeface="+mn-lt"/>
                <a:ea typeface="+mn-ea"/>
                <a:cs typeface="+mn-cs"/>
              </a:rPr>
              <a:t> taxé comme </a:t>
            </a:r>
            <a:r>
              <a:rPr lang="fr-FR" sz="1200" kern="1200" dirty="0" smtClean="0">
                <a:solidFill>
                  <a:schemeClr val="tx1"/>
                </a:solidFill>
                <a:effectLst/>
                <a:latin typeface="+mn-lt"/>
                <a:ea typeface="+mn-ea"/>
                <a:cs typeface="+mn-cs"/>
              </a:rPr>
              <a:t>un simple pillage du</a:t>
            </a:r>
            <a:r>
              <a:rPr lang="fr-FR" sz="1200" kern="1200" baseline="0" dirty="0" smtClean="0">
                <a:solidFill>
                  <a:schemeClr val="tx1"/>
                </a:solidFill>
                <a:effectLst/>
                <a:latin typeface="+mn-lt"/>
                <a:ea typeface="+mn-ea"/>
                <a:cs typeface="+mn-cs"/>
              </a:rPr>
              <a:t> rhythm’n’blues afro-américain par les blancs. </a:t>
            </a:r>
          </a:p>
          <a:p>
            <a:pPr marL="0" indent="0">
              <a:buFontTx/>
              <a:buNone/>
            </a:pPr>
            <a:endParaRPr lang="fr-FR" sz="1200" kern="1200" dirty="0" smtClean="0">
              <a:solidFill>
                <a:schemeClr val="tx1"/>
              </a:solidFill>
              <a:effectLst/>
              <a:latin typeface="+mn-lt"/>
              <a:ea typeface="+mn-ea"/>
              <a:cs typeface="+mn-cs"/>
            </a:endParaRPr>
          </a:p>
          <a:p>
            <a:pPr marL="0" indent="0">
              <a:buFontTx/>
              <a:buNone/>
            </a:pPr>
            <a:r>
              <a:rPr lang="fr-FR" sz="1200" kern="1200" dirty="0" smtClean="0">
                <a:solidFill>
                  <a:schemeClr val="tx1"/>
                </a:solidFill>
                <a:effectLst/>
                <a:latin typeface="+mn-lt"/>
                <a:ea typeface="+mn-ea"/>
                <a:cs typeface="+mn-cs"/>
              </a:rPr>
              <a:t>Voici deux des pionniers de cette hybridation musicale</a:t>
            </a:r>
            <a:r>
              <a:rPr lang="fr-FR" sz="1200" kern="1200" baseline="0" dirty="0" smtClean="0">
                <a:solidFill>
                  <a:schemeClr val="tx1"/>
                </a:solidFill>
                <a:effectLst/>
                <a:latin typeface="+mn-lt"/>
                <a:ea typeface="+mn-ea"/>
                <a:cs typeface="+mn-cs"/>
              </a:rPr>
              <a:t>, l’un mondialement connu, Bill Haley, qui est devenu l’ambassadeur du rock’n’roll en Europe, </a:t>
            </a:r>
          </a:p>
          <a:p>
            <a:pPr marL="0" indent="0">
              <a:buFontTx/>
              <a:buNone/>
            </a:pPr>
            <a:r>
              <a:rPr lang="fr-FR" sz="1200" kern="1200" baseline="0" dirty="0" smtClean="0">
                <a:solidFill>
                  <a:schemeClr val="tx1"/>
                </a:solidFill>
                <a:effectLst/>
                <a:latin typeface="+mn-lt"/>
                <a:ea typeface="+mn-ea"/>
                <a:cs typeface="+mn-cs"/>
              </a:rPr>
              <a:t>l’autre est nettement moins connu, Curtis Gordon, mais il fait vraiment partie des pionniers de cette hybridation musicale entre country et rhythm’n’blues.</a:t>
            </a:r>
          </a:p>
          <a:p>
            <a:pPr marL="0" indent="0">
              <a:buFontTx/>
              <a:buNone/>
            </a:pPr>
            <a:endParaRPr lang="fr-FR" sz="1200" kern="120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Au même moment, des musiciens afro-américains comme Chuck Berry vont eux aussi franchir les barrières culturelles ségrégationnistes pour incorporer dans l’autre sens des éléments de musique Country à leur rhythm’n’blues. </a:t>
            </a:r>
          </a:p>
          <a:p>
            <a:pPr marL="171450" indent="-171450">
              <a:buFontTx/>
              <a:buChar char="-"/>
            </a:pPr>
            <a:endParaRPr lang="fr-FR" sz="1200" kern="120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De ce fait, c’est toute une génération de jeunes musiciens qui s’est émancipé des questions raciales, du puritanisme, des idiomes musicaux communautaires, mais aussi de la domination culturelle des adultes pour imposer leur propre musique, la</a:t>
            </a:r>
            <a:r>
              <a:rPr lang="fr-FR" sz="1200" kern="1200" baseline="0" dirty="0" smtClean="0">
                <a:solidFill>
                  <a:schemeClr val="tx1"/>
                </a:solidFill>
                <a:effectLst/>
                <a:latin typeface="+mn-lt"/>
                <a:ea typeface="+mn-ea"/>
                <a:cs typeface="+mn-cs"/>
              </a:rPr>
              <a:t> musique des années 1950</a:t>
            </a:r>
            <a:r>
              <a:rPr lang="fr-FR" sz="1200" kern="1200" dirty="0" smtClean="0">
                <a:solidFill>
                  <a:schemeClr val="tx1"/>
                </a:solidFill>
                <a:effectLst/>
                <a:latin typeface="+mn-lt"/>
                <a:ea typeface="+mn-ea"/>
                <a:cs typeface="+mn-cs"/>
              </a:rPr>
              <a:t> que</a:t>
            </a:r>
            <a:r>
              <a:rPr lang="fr-FR" sz="1200" kern="1200" baseline="0" dirty="0" smtClean="0">
                <a:solidFill>
                  <a:schemeClr val="tx1"/>
                </a:solidFill>
                <a:effectLst/>
                <a:latin typeface="+mn-lt"/>
                <a:ea typeface="+mn-ea"/>
                <a:cs typeface="+mn-cs"/>
              </a:rPr>
              <a:t> la société blanche va retenir</a:t>
            </a:r>
            <a:r>
              <a:rPr lang="fr-FR" sz="1200" kern="1200" dirty="0" smtClean="0">
                <a:solidFill>
                  <a:schemeClr val="tx1"/>
                </a:solidFill>
                <a:effectLst/>
                <a:latin typeface="+mn-lt"/>
                <a:ea typeface="+mn-ea"/>
                <a:cs typeface="+mn-cs"/>
              </a:rPr>
              <a:t> sous le nom définitif de Rock’n’roll. </a:t>
            </a:r>
          </a:p>
          <a:p>
            <a:pPr marL="171450" indent="-171450">
              <a:buFontTx/>
              <a:buChar char="-"/>
            </a:pPr>
            <a:endParaRPr lang="fr-FR" sz="1200" kern="1200" dirty="0" smtClean="0">
              <a:solidFill>
                <a:schemeClr val="tx1"/>
              </a:solidFill>
              <a:effectLst/>
              <a:latin typeface="+mn-lt"/>
              <a:ea typeface="+mn-ea"/>
              <a:cs typeface="+mn-cs"/>
            </a:endParaRPr>
          </a:p>
          <a:p>
            <a:pPr marL="0" indent="0">
              <a:buFontTx/>
              <a:buNone/>
            </a:pPr>
            <a:r>
              <a:rPr lang="fr-FR" sz="1200" kern="1200" dirty="0" smtClean="0">
                <a:solidFill>
                  <a:schemeClr val="tx1"/>
                </a:solidFill>
                <a:effectLst/>
                <a:latin typeface="+mn-lt"/>
                <a:ea typeface="+mn-ea"/>
                <a:cs typeface="+mn-cs"/>
              </a:rPr>
              <a:t>C’est précisément de cette musique là et de cette interprétation du rock’n’roll qui nous intéresse ici,</a:t>
            </a:r>
            <a:r>
              <a:rPr lang="fr-FR" sz="1200" kern="1200" baseline="0" dirty="0" smtClean="0">
                <a:solidFill>
                  <a:schemeClr val="tx1"/>
                </a:solidFill>
                <a:effectLst/>
                <a:latin typeface="+mn-lt"/>
                <a:ea typeface="+mn-ea"/>
                <a:cs typeface="+mn-cs"/>
              </a:rPr>
              <a:t> ou plus précisément</a:t>
            </a:r>
          </a:p>
          <a:p>
            <a:pPr marL="0" indent="0">
              <a:buFontTx/>
              <a:buNone/>
            </a:pPr>
            <a:r>
              <a:rPr lang="fr-FR" sz="1200" kern="1200" dirty="0" smtClean="0">
                <a:solidFill>
                  <a:schemeClr val="tx1"/>
                </a:solidFill>
                <a:effectLst/>
                <a:latin typeface="+mn-lt"/>
                <a:ea typeface="+mn-ea"/>
                <a:cs typeface="+mn-cs"/>
              </a:rPr>
              <a:t>de l’émancipation culturelle des</a:t>
            </a:r>
            <a:r>
              <a:rPr lang="fr-FR" sz="1200" kern="1200" baseline="0" dirty="0" smtClean="0">
                <a:solidFill>
                  <a:schemeClr val="tx1"/>
                </a:solidFill>
                <a:effectLst/>
                <a:latin typeface="+mn-lt"/>
                <a:ea typeface="+mn-ea"/>
                <a:cs typeface="+mn-cs"/>
              </a:rPr>
              <a:t> adolescents à travers ce genre musical hybride, </a:t>
            </a:r>
            <a:r>
              <a:rPr lang="fr-FR" sz="1200" kern="1200" baseline="0" dirty="0" err="1" smtClean="0">
                <a:solidFill>
                  <a:schemeClr val="tx1"/>
                </a:solidFill>
                <a:effectLst/>
                <a:latin typeface="+mn-lt"/>
                <a:ea typeface="+mn-ea"/>
                <a:cs typeface="+mn-cs"/>
              </a:rPr>
              <a:t>crossover</a:t>
            </a:r>
            <a:r>
              <a:rPr lang="fr-FR" sz="1200" kern="1200" baseline="0" dirty="0" smtClean="0">
                <a:solidFill>
                  <a:schemeClr val="tx1"/>
                </a:solidFill>
                <a:effectLst/>
                <a:latin typeface="+mn-lt"/>
                <a:ea typeface="+mn-ea"/>
                <a:cs typeface="+mn-cs"/>
              </a:rPr>
              <a:t> disent les anglo-saxons,</a:t>
            </a:r>
          </a:p>
          <a:p>
            <a:pPr marL="0" indent="0">
              <a:buFontTx/>
              <a:buNone/>
            </a:pPr>
            <a:r>
              <a:rPr lang="fr-FR" sz="1200" kern="1200" baseline="0" dirty="0" smtClean="0">
                <a:solidFill>
                  <a:schemeClr val="tx1"/>
                </a:solidFill>
                <a:effectLst/>
                <a:latin typeface="+mn-lt"/>
                <a:ea typeface="+mn-ea"/>
                <a:cs typeface="+mn-cs"/>
              </a:rPr>
              <a:t>qui a nourri les aspirations et les désirs de jeunes gens vers un idéal de vie jusque là encore inédit, en tous cas à l’échelle de tout un pays. </a:t>
            </a:r>
          </a:p>
          <a:p>
            <a:pPr marL="0" indent="0">
              <a:buFontTx/>
              <a:buNone/>
            </a:pPr>
            <a:endParaRPr lang="fr-FR" sz="1200" kern="1200" baseline="0" dirty="0" smtClean="0">
              <a:solidFill>
                <a:schemeClr val="tx1"/>
              </a:solidFill>
              <a:effectLst/>
              <a:latin typeface="+mn-lt"/>
              <a:ea typeface="+mn-ea"/>
              <a:cs typeface="+mn-cs"/>
            </a:endParaRPr>
          </a:p>
          <a:p>
            <a:pPr marL="0" indent="0">
              <a:buFontTx/>
              <a:buNone/>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pPr marL="0" indent="0">
              <a:buFontTx/>
              <a:buNone/>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3</a:t>
            </a:fld>
            <a:endParaRPr lang="fr-FR"/>
          </a:p>
        </p:txBody>
      </p:sp>
    </p:spTree>
    <p:extLst>
      <p:ext uri="{BB962C8B-B14F-4D97-AF65-F5344CB8AC3E}">
        <p14:creationId xmlns="" xmlns:p14="http://schemas.microsoft.com/office/powerpoint/2010/main" val="2626743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3</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D’une part, l’aspect cyclique et la </a:t>
            </a:r>
            <a:r>
              <a:rPr lang="fr-FR" sz="1200" kern="1200" dirty="0" err="1" smtClean="0">
                <a:solidFill>
                  <a:schemeClr val="tx1"/>
                </a:solidFill>
                <a:effectLst/>
                <a:latin typeface="+mn-lt"/>
                <a:ea typeface="+mn-ea"/>
                <a:cs typeface="+mn-cs"/>
              </a:rPr>
              <a:t>flexibilite</a:t>
            </a:r>
            <a:r>
              <a:rPr lang="fr-FR" sz="1200" kern="1200" dirty="0" smtClean="0">
                <a:solidFill>
                  <a:schemeClr val="tx1"/>
                </a:solidFill>
                <a:effectLst/>
                <a:latin typeface="+mn-lt"/>
                <a:ea typeface="+mn-ea"/>
                <a:cs typeface="+mn-cs"/>
              </a:rPr>
              <a:t>́ du blues sont mis de </a:t>
            </a:r>
            <a:r>
              <a:rPr lang="fr-FR" sz="1200" kern="1200" dirty="0" err="1" smtClean="0">
                <a:solidFill>
                  <a:schemeClr val="tx1"/>
                </a:solidFill>
                <a:effectLst/>
                <a:latin typeface="+mn-lt"/>
                <a:ea typeface="+mn-ea"/>
                <a:cs typeface="+mn-cs"/>
              </a:rPr>
              <a:t>côte</a:t>
            </a:r>
            <a:r>
              <a:rPr lang="fr-FR" sz="1200" kern="1200" dirty="0" smtClean="0">
                <a:solidFill>
                  <a:schemeClr val="tx1"/>
                </a:solidFill>
                <a:effectLst/>
                <a:latin typeface="+mn-lt"/>
                <a:ea typeface="+mn-ea"/>
                <a:cs typeface="+mn-cs"/>
              </a:rPr>
              <a:t>́ au profit d’une construction beaucoup plus rigide.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Fusion en un </a:t>
            </a:r>
            <a:r>
              <a:rPr lang="fr-FR" dirty="0" err="1" smtClean="0"/>
              <a:t>même</a:t>
            </a:r>
            <a:r>
              <a:rPr lang="fr-FR" dirty="0" smtClean="0"/>
              <a:t> style de</a:t>
            </a:r>
            <a:r>
              <a:rPr lang="fr-FR" baseline="0" dirty="0" smtClean="0"/>
              <a:t> la grille</a:t>
            </a:r>
            <a:r>
              <a:rPr lang="fr-FR" dirty="0" smtClean="0"/>
              <a:t> blues</a:t>
            </a:r>
            <a:r>
              <a:rPr lang="fr-FR" baseline="0" dirty="0" smtClean="0"/>
              <a:t> de 12 mesures au format</a:t>
            </a:r>
            <a:r>
              <a:rPr lang="fr-FR" dirty="0" smtClean="0"/>
              <a:t> chanson du </a:t>
            </a:r>
            <a:r>
              <a:rPr lang="fr-FR" dirty="0" err="1" smtClean="0"/>
              <a:t>répertoire</a:t>
            </a:r>
            <a:r>
              <a:rPr lang="fr-FR" dirty="0" smtClean="0"/>
              <a:t> country.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Les </a:t>
            </a:r>
            <a:r>
              <a:rPr lang="fr-FR" dirty="0" err="1" smtClean="0"/>
              <a:t>degrés</a:t>
            </a:r>
            <a:r>
              <a:rPr lang="fr-FR" dirty="0" smtClean="0"/>
              <a:t> harmoniques </a:t>
            </a:r>
            <a:r>
              <a:rPr lang="fr-FR" dirty="0" err="1" smtClean="0"/>
              <a:t>étant</a:t>
            </a:r>
            <a:r>
              <a:rPr lang="fr-FR" dirty="0" smtClean="0"/>
              <a:t> proches, et les formes également, le rock’n’roll a tendu a condenser les deux genres vers cette </a:t>
            </a:r>
            <a:r>
              <a:rPr lang="fr-FR" dirty="0" err="1" smtClean="0"/>
              <a:t>idée</a:t>
            </a:r>
            <a:r>
              <a:rPr lang="fr-FR" dirty="0" smtClean="0"/>
              <a:t> d’</a:t>
            </a:r>
            <a:r>
              <a:rPr lang="fr-FR" dirty="0" err="1" smtClean="0"/>
              <a:t>efficacite</a:t>
            </a:r>
            <a:r>
              <a:rPr lang="fr-FR"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Les deux faces des disques d’Elvis chez Sun Records en sont l’exemple le plus manifeste,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mais nous aurions pu </a:t>
            </a:r>
            <a:r>
              <a:rPr lang="fr-FR" dirty="0" err="1" smtClean="0"/>
              <a:t>évoquer</a:t>
            </a:r>
            <a:r>
              <a:rPr lang="fr-FR" dirty="0" smtClean="0"/>
              <a:t> le cas de Chuck Berry qui part du </a:t>
            </a:r>
            <a:r>
              <a:rPr lang="fr-FR" dirty="0" err="1" smtClean="0"/>
              <a:t>même</a:t>
            </a:r>
            <a:r>
              <a:rPr lang="fr-FR" dirty="0" smtClean="0"/>
              <a:t> principe compositionnel.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fr-FR"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fr-FR"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kern="1200" baseline="0" dirty="0" smtClean="0">
                <a:solidFill>
                  <a:schemeClr val="tx1"/>
                </a:solidFill>
                <a:effectLst/>
                <a:latin typeface="+mn-lt"/>
                <a:ea typeface="+mn-ea"/>
                <a:cs typeface="+mn-cs"/>
              </a:rPr>
              <a:t>Une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efficacite</a:t>
            </a:r>
            <a:r>
              <a:rPr lang="fr-FR" sz="1200" kern="1200" dirty="0" smtClean="0">
                <a:solidFill>
                  <a:schemeClr val="tx1"/>
                </a:solidFill>
                <a:effectLst/>
                <a:latin typeface="+mn-lt"/>
                <a:ea typeface="+mn-ea"/>
                <a:cs typeface="+mn-cs"/>
              </a:rPr>
              <a:t>́ passe également par la mise en place de </a:t>
            </a:r>
            <a:r>
              <a:rPr lang="fr-FR" sz="1200" i="1" kern="1200" dirty="0" smtClean="0">
                <a:solidFill>
                  <a:schemeClr val="tx1"/>
                </a:solidFill>
                <a:effectLst/>
                <a:latin typeface="+mn-lt"/>
                <a:ea typeface="+mn-ea"/>
                <a:cs typeface="+mn-cs"/>
              </a:rPr>
              <a:t>stop-times </a:t>
            </a:r>
            <a:r>
              <a:rPr lang="fr-FR" sz="1200" kern="1200" dirty="0" smtClean="0">
                <a:solidFill>
                  <a:schemeClr val="tx1"/>
                </a:solidFill>
                <a:effectLst/>
                <a:latin typeface="+mn-lt"/>
                <a:ea typeface="+mn-ea"/>
                <a:cs typeface="+mn-cs"/>
              </a:rPr>
              <a:t>instrumentaux au cœur de la chanson, des </a:t>
            </a:r>
            <a:r>
              <a:rPr lang="fr-FR" sz="1200" kern="1200" dirty="0" err="1" smtClean="0">
                <a:solidFill>
                  <a:schemeClr val="tx1"/>
                </a:solidFill>
                <a:effectLst/>
                <a:latin typeface="+mn-lt"/>
                <a:ea typeface="+mn-ea"/>
                <a:cs typeface="+mn-cs"/>
              </a:rPr>
              <a:t>éléments</a:t>
            </a:r>
            <a:r>
              <a:rPr lang="fr-FR" sz="1200" kern="1200" dirty="0" smtClean="0">
                <a:solidFill>
                  <a:schemeClr val="tx1"/>
                </a:solidFill>
                <a:effectLst/>
                <a:latin typeface="+mn-lt"/>
                <a:ea typeface="+mn-ea"/>
                <a:cs typeface="+mn-cs"/>
              </a:rPr>
              <a:t> moteurs du discours musical par leur </a:t>
            </a:r>
            <a:r>
              <a:rPr lang="fr-FR" sz="1200" kern="1200" dirty="0" err="1" smtClean="0">
                <a:solidFill>
                  <a:schemeClr val="tx1"/>
                </a:solidFill>
                <a:effectLst/>
                <a:latin typeface="+mn-lt"/>
                <a:ea typeface="+mn-ea"/>
                <a:cs typeface="+mn-cs"/>
              </a:rPr>
              <a:t>répétition</a:t>
            </a:r>
            <a:r>
              <a:rPr lang="fr-FR" sz="1200" kern="1200" dirty="0" smtClean="0">
                <a:solidFill>
                  <a:schemeClr val="tx1"/>
                </a:solidFill>
                <a:effectLst/>
                <a:latin typeface="+mn-lt"/>
                <a:ea typeface="+mn-ea"/>
                <a:cs typeface="+mn-cs"/>
              </a:rPr>
              <a:t> (roulement de caisse claire</a:t>
            </a:r>
            <a:r>
              <a:rPr lang="fr-FR" sz="1200" i="1" kern="1200" dirty="0" smtClean="0">
                <a:solidFill>
                  <a:schemeClr val="tx1"/>
                </a:solidFill>
                <a:effectLst/>
                <a:latin typeface="+mn-lt"/>
                <a:ea typeface="+mn-ea"/>
                <a:cs typeface="+mn-cs"/>
              </a:rPr>
              <a:t>, stop-times </a:t>
            </a:r>
            <a:r>
              <a:rPr lang="fr-FR" sz="1200" kern="1200" dirty="0" smtClean="0">
                <a:solidFill>
                  <a:schemeClr val="tx1"/>
                </a:solidFill>
                <a:effectLst/>
                <a:latin typeface="+mn-lt"/>
                <a:ea typeface="+mn-ea"/>
                <a:cs typeface="+mn-cs"/>
              </a:rPr>
              <a:t>de </a:t>
            </a:r>
            <a:r>
              <a:rPr lang="fr-FR" sz="1200" i="1" kern="1200" dirty="0" smtClean="0">
                <a:solidFill>
                  <a:schemeClr val="tx1"/>
                </a:solidFill>
                <a:effectLst/>
                <a:latin typeface="+mn-lt"/>
                <a:ea typeface="+mn-ea"/>
                <a:cs typeface="+mn-cs"/>
              </a:rPr>
              <a:t>Tutti Frutti</a:t>
            </a:r>
            <a:r>
              <a:rPr lang="fr-FR" sz="1200" kern="1200" dirty="0" smtClean="0">
                <a:solidFill>
                  <a:schemeClr val="tx1"/>
                </a:solidFill>
                <a:effectLst/>
                <a:latin typeface="+mn-lt"/>
                <a:ea typeface="+mn-ea"/>
                <a:cs typeface="+mn-cs"/>
              </a:rPr>
              <a:t>). Surtout, le processus d’</a:t>
            </a:r>
            <a:r>
              <a:rPr lang="fr-FR" sz="1200" kern="1200" dirty="0" err="1" smtClean="0">
                <a:solidFill>
                  <a:schemeClr val="tx1"/>
                </a:solidFill>
                <a:effectLst/>
                <a:latin typeface="+mn-lt"/>
                <a:ea typeface="+mn-ea"/>
                <a:cs typeface="+mn-cs"/>
              </a:rPr>
              <a:t>efficacite</a:t>
            </a:r>
            <a:r>
              <a:rPr lang="fr-FR" sz="1200" kern="1200" dirty="0" smtClean="0">
                <a:solidFill>
                  <a:schemeClr val="tx1"/>
                </a:solidFill>
                <a:effectLst/>
                <a:latin typeface="+mn-lt"/>
                <a:ea typeface="+mn-ea"/>
                <a:cs typeface="+mn-cs"/>
              </a:rPr>
              <a:t>́ est une </a:t>
            </a:r>
            <a:r>
              <a:rPr lang="fr-FR" sz="1200" kern="1200" dirty="0" err="1" smtClean="0">
                <a:solidFill>
                  <a:schemeClr val="tx1"/>
                </a:solidFill>
                <a:effectLst/>
                <a:latin typeface="+mn-lt"/>
                <a:ea typeface="+mn-ea"/>
                <a:cs typeface="+mn-cs"/>
              </a:rPr>
              <a:t>volonte</a:t>
            </a:r>
            <a:r>
              <a:rPr lang="fr-FR" sz="1200" kern="1200" dirty="0" smtClean="0">
                <a:solidFill>
                  <a:schemeClr val="tx1"/>
                </a:solidFill>
                <a:effectLst/>
                <a:latin typeface="+mn-lt"/>
                <a:ea typeface="+mn-ea"/>
                <a:cs typeface="+mn-cs"/>
              </a:rPr>
              <a:t>́ constante d’expression d’une </a:t>
            </a:r>
            <a:r>
              <a:rPr lang="fr-FR" sz="1200" kern="1200" dirty="0" err="1" smtClean="0">
                <a:solidFill>
                  <a:schemeClr val="tx1"/>
                </a:solidFill>
                <a:effectLst/>
                <a:latin typeface="+mn-lt"/>
                <a:ea typeface="+mn-ea"/>
                <a:cs typeface="+mn-cs"/>
              </a:rPr>
              <a:t>fraîcheur</a:t>
            </a:r>
            <a:r>
              <a:rPr lang="fr-FR" sz="1200" kern="1200" dirty="0" smtClean="0">
                <a:solidFill>
                  <a:schemeClr val="tx1"/>
                </a:solidFill>
                <a:effectLst/>
                <a:latin typeface="+mn-lt"/>
                <a:ea typeface="+mn-ea"/>
                <a:cs typeface="+mn-cs"/>
              </a:rPr>
              <a:t>, d’une ardeur </a:t>
            </a:r>
            <a:r>
              <a:rPr lang="fr-FR" sz="1200" kern="1200" dirty="0" err="1" smtClean="0">
                <a:solidFill>
                  <a:schemeClr val="tx1"/>
                </a:solidFill>
                <a:effectLst/>
                <a:latin typeface="+mn-lt"/>
                <a:ea typeface="+mn-ea"/>
                <a:cs typeface="+mn-cs"/>
              </a:rPr>
              <a:t>particulière</a:t>
            </a:r>
            <a:r>
              <a:rPr lang="fr-FR" sz="1200" kern="1200" dirty="0" smtClean="0">
                <a:solidFill>
                  <a:schemeClr val="tx1"/>
                </a:solidFill>
                <a:effectLst/>
                <a:latin typeface="+mn-lt"/>
                <a:ea typeface="+mn-ea"/>
                <a:cs typeface="+mn-cs"/>
              </a:rPr>
              <a:t>, qui se manifeste formellement par l’alternance constante entre les trois aspects (couplets / refrains / </a:t>
            </a:r>
            <a:r>
              <a:rPr lang="fr-FR" sz="1200" i="1" kern="1200" dirty="0" smtClean="0">
                <a:solidFill>
                  <a:schemeClr val="tx1"/>
                </a:solidFill>
                <a:effectLst/>
                <a:latin typeface="+mn-lt"/>
                <a:ea typeface="+mn-ea"/>
                <a:cs typeface="+mn-cs"/>
              </a:rPr>
              <a:t>soli</a:t>
            </a:r>
            <a:r>
              <a:rPr lang="fr-FR" sz="1200" kern="1200" dirty="0" smtClean="0">
                <a:solidFill>
                  <a:schemeClr val="tx1"/>
                </a:solidFill>
                <a:effectLst/>
                <a:latin typeface="+mn-lt"/>
                <a:ea typeface="+mn-ea"/>
                <a:cs typeface="+mn-cs"/>
              </a:rPr>
              <a:t>) qui se croisent et se recroisent en permanence pour ne jamais laisser un quelconque ennui s’installer durant les trois minutes de la chanson. L’ennui est en quelque sorte devenu le </a:t>
            </a:r>
            <a:r>
              <a:rPr lang="fr-FR" sz="1200" kern="1200" dirty="0" err="1" smtClean="0">
                <a:solidFill>
                  <a:schemeClr val="tx1"/>
                </a:solidFill>
                <a:effectLst/>
                <a:latin typeface="+mn-lt"/>
                <a:ea typeface="+mn-ea"/>
                <a:cs typeface="+mn-cs"/>
              </a:rPr>
              <a:t>démon</a:t>
            </a:r>
            <a:r>
              <a:rPr lang="fr-FR" sz="1200" kern="1200" dirty="0" smtClean="0">
                <a:solidFill>
                  <a:schemeClr val="tx1"/>
                </a:solidFill>
                <a:effectLst/>
                <a:latin typeface="+mn-lt"/>
                <a:ea typeface="+mn-ea"/>
                <a:cs typeface="+mn-cs"/>
              </a:rPr>
              <a:t>, ou l’ennemi du rock’n’roll.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4</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Au regard des pratiques harmoniques du jazz ou du blues, les usages du rock’n’roll ont quelque chose qui peut </a:t>
            </a:r>
            <a:r>
              <a:rPr lang="fr-FR" sz="1200" kern="1200" dirty="0" err="1" smtClean="0">
                <a:solidFill>
                  <a:schemeClr val="tx1"/>
                </a:solidFill>
                <a:effectLst/>
                <a:latin typeface="+mn-lt"/>
                <a:ea typeface="+mn-ea"/>
                <a:cs typeface="+mn-cs"/>
              </a:rPr>
              <a:t>être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perçu</a:t>
            </a:r>
            <a:r>
              <a:rPr lang="fr-FR" sz="1200" kern="1200" dirty="0" smtClean="0">
                <a:solidFill>
                  <a:schemeClr val="tx1"/>
                </a:solidFill>
                <a:effectLst/>
                <a:latin typeface="+mn-lt"/>
                <a:ea typeface="+mn-ea"/>
                <a:cs typeface="+mn-cs"/>
              </a:rPr>
              <a:t> comme </a:t>
            </a:r>
            <a:r>
              <a:rPr lang="fr-FR" sz="1200" kern="1200" dirty="0" err="1" smtClean="0">
                <a:solidFill>
                  <a:schemeClr val="tx1"/>
                </a:solidFill>
                <a:effectLst/>
                <a:latin typeface="+mn-lt"/>
                <a:ea typeface="+mn-ea"/>
                <a:cs typeface="+mn-cs"/>
              </a:rPr>
              <a:t>réducteur</a:t>
            </a:r>
            <a:r>
              <a:rPr lang="fr-FR" sz="1200" kern="1200" dirty="0" smtClean="0">
                <a:solidFill>
                  <a:schemeClr val="tx1"/>
                </a:solidFill>
                <a:effectLst/>
                <a:latin typeface="+mn-lt"/>
                <a:ea typeface="+mn-ea"/>
                <a:cs typeface="+mn-cs"/>
              </a:rPr>
              <a:t> ou simplificateur. </a:t>
            </a:r>
            <a:r>
              <a:rPr lang="fr-FR" sz="1200" kern="1200" dirty="0" err="1" smtClean="0">
                <a:solidFill>
                  <a:schemeClr val="tx1"/>
                </a:solidFill>
                <a:effectLst/>
                <a:latin typeface="+mn-lt"/>
                <a:ea typeface="+mn-ea"/>
                <a:cs typeface="+mn-cs"/>
              </a:rPr>
              <a:t>Dès</a:t>
            </a:r>
            <a:r>
              <a:rPr lang="fr-FR" sz="1200"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That’s</a:t>
            </a:r>
            <a:r>
              <a:rPr lang="fr-FR" sz="1200" i="1" kern="1200" dirty="0" smtClean="0">
                <a:solidFill>
                  <a:schemeClr val="tx1"/>
                </a:solidFill>
                <a:effectLst/>
                <a:latin typeface="+mn-lt"/>
                <a:ea typeface="+mn-ea"/>
                <a:cs typeface="+mn-cs"/>
              </a:rPr>
              <a:t> All Right, </a:t>
            </a:r>
            <a:r>
              <a:rPr lang="fr-FR" sz="1200" kern="1200" dirty="0" smtClean="0">
                <a:solidFill>
                  <a:schemeClr val="tx1"/>
                </a:solidFill>
                <a:effectLst/>
                <a:latin typeface="+mn-lt"/>
                <a:ea typeface="+mn-ea"/>
                <a:cs typeface="+mn-cs"/>
              </a:rPr>
              <a:t>les reprises de blues par des musiciens de rock’n’roll montrent que l’ambivalence des </a:t>
            </a:r>
            <a:r>
              <a:rPr lang="fr-FR" sz="1200" i="1" kern="1200" dirty="0" err="1" smtClean="0">
                <a:solidFill>
                  <a:schemeClr val="tx1"/>
                </a:solidFill>
                <a:effectLst/>
                <a:latin typeface="+mn-lt"/>
                <a:ea typeface="+mn-ea"/>
                <a:cs typeface="+mn-cs"/>
              </a:rPr>
              <a:t>blue</a:t>
            </a:r>
            <a:r>
              <a:rPr lang="fr-FR" sz="1200" i="1" kern="1200" dirty="0" smtClean="0">
                <a:solidFill>
                  <a:schemeClr val="tx1"/>
                </a:solidFill>
                <a:effectLst/>
                <a:latin typeface="+mn-lt"/>
                <a:ea typeface="+mn-ea"/>
                <a:cs typeface="+mn-cs"/>
              </a:rPr>
              <a:t> notes </a:t>
            </a:r>
            <a:r>
              <a:rPr lang="fr-FR" sz="1200" kern="1200" dirty="0" smtClean="0">
                <a:solidFill>
                  <a:schemeClr val="tx1"/>
                </a:solidFill>
                <a:effectLst/>
                <a:latin typeface="+mn-lt"/>
                <a:ea typeface="+mn-ea"/>
                <a:cs typeface="+mn-cs"/>
              </a:rPr>
              <a:t>et des accords de </a:t>
            </a:r>
            <a:r>
              <a:rPr lang="fr-FR" sz="1200" kern="1200" dirty="0" err="1" smtClean="0">
                <a:solidFill>
                  <a:schemeClr val="tx1"/>
                </a:solidFill>
                <a:effectLst/>
                <a:latin typeface="+mn-lt"/>
                <a:ea typeface="+mn-ea"/>
                <a:cs typeface="+mn-cs"/>
              </a:rPr>
              <a:t>septième</a:t>
            </a:r>
            <a:r>
              <a:rPr lang="fr-FR" sz="1200" kern="1200" dirty="0" smtClean="0">
                <a:solidFill>
                  <a:schemeClr val="tx1"/>
                </a:solidFill>
                <a:effectLst/>
                <a:latin typeface="+mn-lt"/>
                <a:ea typeface="+mn-ea"/>
                <a:cs typeface="+mn-cs"/>
              </a:rPr>
              <a:t> de dominante a tendance à s’effacer vers une expression </a:t>
            </a:r>
            <a:r>
              <a:rPr lang="fr-FR" sz="1200" kern="1200" dirty="0" err="1" smtClean="0">
                <a:solidFill>
                  <a:schemeClr val="tx1"/>
                </a:solidFill>
                <a:effectLst/>
                <a:latin typeface="+mn-lt"/>
                <a:ea typeface="+mn-ea"/>
                <a:cs typeface="+mn-cs"/>
              </a:rPr>
              <a:t>tournée</a:t>
            </a:r>
            <a:r>
              <a:rPr lang="fr-FR" sz="1200" kern="1200" dirty="0" smtClean="0">
                <a:solidFill>
                  <a:schemeClr val="tx1"/>
                </a:solidFill>
                <a:effectLst/>
                <a:latin typeface="+mn-lt"/>
                <a:ea typeface="+mn-ea"/>
                <a:cs typeface="+mn-cs"/>
              </a:rPr>
              <a:t> vers des accords plus proches des fonctions tonales de tonique, sous-dominante, dominante, comme c’</a:t>
            </a:r>
            <a:r>
              <a:rPr lang="fr-FR" sz="1200" kern="1200" dirty="0" err="1" smtClean="0">
                <a:solidFill>
                  <a:schemeClr val="tx1"/>
                </a:solidFill>
                <a:effectLst/>
                <a:latin typeface="+mn-lt"/>
                <a:ea typeface="+mn-ea"/>
                <a:cs typeface="+mn-cs"/>
              </a:rPr>
              <a:t>était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déja</a:t>
            </a:r>
            <a:r>
              <a:rPr lang="fr-FR" sz="1200" kern="1200" dirty="0" smtClean="0">
                <a:solidFill>
                  <a:schemeClr val="tx1"/>
                </a:solidFill>
                <a:effectLst/>
                <a:latin typeface="+mn-lt"/>
                <a:ea typeface="+mn-ea"/>
                <a:cs typeface="+mn-cs"/>
              </a:rPr>
              <a:t>̀ le cas de la country. Le rock’n’roll utilise le blues en s’</a:t>
            </a:r>
            <a:r>
              <a:rPr lang="fr-FR" sz="1200" kern="1200" dirty="0" err="1" smtClean="0">
                <a:solidFill>
                  <a:schemeClr val="tx1"/>
                </a:solidFill>
                <a:effectLst/>
                <a:latin typeface="+mn-lt"/>
                <a:ea typeface="+mn-ea"/>
                <a:cs typeface="+mn-cs"/>
              </a:rPr>
              <a:t>écartant</a:t>
            </a:r>
            <a:r>
              <a:rPr lang="fr-FR" sz="1200" kern="1200" dirty="0" smtClean="0">
                <a:solidFill>
                  <a:schemeClr val="tx1"/>
                </a:solidFill>
                <a:effectLst/>
                <a:latin typeface="+mn-lt"/>
                <a:ea typeface="+mn-ea"/>
                <a:cs typeface="+mn-cs"/>
              </a:rPr>
              <a:t> plus ou moins de ses aspects modaux, sans toutefois les </a:t>
            </a:r>
            <a:r>
              <a:rPr lang="fr-FR" sz="1200" kern="1200" dirty="0" err="1" smtClean="0">
                <a:solidFill>
                  <a:schemeClr val="tx1"/>
                </a:solidFill>
                <a:effectLst/>
                <a:latin typeface="+mn-lt"/>
                <a:ea typeface="+mn-ea"/>
                <a:cs typeface="+mn-cs"/>
              </a:rPr>
              <a:t>éviter</a:t>
            </a:r>
            <a:r>
              <a:rPr lang="fr-FR" sz="1200" kern="1200" dirty="0" smtClean="0">
                <a:solidFill>
                  <a:schemeClr val="tx1"/>
                </a:solidFill>
                <a:effectLst/>
                <a:latin typeface="+mn-lt"/>
                <a:ea typeface="+mn-ea"/>
                <a:cs typeface="+mn-cs"/>
              </a:rPr>
              <a:t> totalement, contrairement aux futurs genres de rock’n’roll qui poursuivront cette </a:t>
            </a:r>
            <a:r>
              <a:rPr lang="fr-FR" sz="1200" kern="1200" dirty="0" err="1" smtClean="0">
                <a:solidFill>
                  <a:schemeClr val="tx1"/>
                </a:solidFill>
                <a:effectLst/>
                <a:latin typeface="+mn-lt"/>
                <a:ea typeface="+mn-ea"/>
                <a:cs typeface="+mn-cs"/>
              </a:rPr>
              <a:t>démarche</a:t>
            </a:r>
            <a:r>
              <a:rPr lang="fr-FR" sz="1200" kern="1200" dirty="0" smtClean="0">
                <a:solidFill>
                  <a:schemeClr val="tx1"/>
                </a:solidFill>
                <a:effectLst/>
                <a:latin typeface="+mn-lt"/>
                <a:ea typeface="+mn-ea"/>
                <a:cs typeface="+mn-cs"/>
              </a:rPr>
              <a:t> distinctive.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Comme pour la </a:t>
            </a:r>
            <a:r>
              <a:rPr lang="fr-FR" sz="1200" kern="1200" dirty="0" err="1" smtClean="0">
                <a:solidFill>
                  <a:schemeClr val="tx1"/>
                </a:solidFill>
                <a:effectLst/>
                <a:latin typeface="+mn-lt"/>
                <a:ea typeface="+mn-ea"/>
                <a:cs typeface="+mn-cs"/>
              </a:rPr>
              <a:t>durete</a:t>
            </a:r>
            <a:r>
              <a:rPr lang="fr-FR" sz="1200" kern="1200" dirty="0" smtClean="0">
                <a:solidFill>
                  <a:schemeClr val="tx1"/>
                </a:solidFill>
                <a:effectLst/>
                <a:latin typeface="+mn-lt"/>
                <a:ea typeface="+mn-ea"/>
                <a:cs typeface="+mn-cs"/>
              </a:rPr>
              <a:t>́ du rythme, ce rock’n’roll </a:t>
            </a:r>
            <a:r>
              <a:rPr lang="fr-FR" sz="1200" kern="1200" dirty="0" err="1" smtClean="0">
                <a:solidFill>
                  <a:schemeClr val="tx1"/>
                </a:solidFill>
                <a:effectLst/>
                <a:latin typeface="+mn-lt"/>
                <a:ea typeface="+mn-ea"/>
                <a:cs typeface="+mn-cs"/>
              </a:rPr>
              <a:t>américain</a:t>
            </a:r>
            <a:r>
              <a:rPr lang="fr-FR" sz="1200" kern="1200" dirty="0" smtClean="0">
                <a:solidFill>
                  <a:schemeClr val="tx1"/>
                </a:solidFill>
                <a:effectLst/>
                <a:latin typeface="+mn-lt"/>
                <a:ea typeface="+mn-ea"/>
                <a:cs typeface="+mn-cs"/>
              </a:rPr>
              <a:t> est une </a:t>
            </a:r>
            <a:r>
              <a:rPr lang="fr-FR" sz="1200" kern="1200" dirty="0" err="1" smtClean="0">
                <a:solidFill>
                  <a:schemeClr val="tx1"/>
                </a:solidFill>
                <a:effectLst/>
                <a:latin typeface="+mn-lt"/>
                <a:ea typeface="+mn-ea"/>
                <a:cs typeface="+mn-cs"/>
              </a:rPr>
              <a:t>étape</a:t>
            </a:r>
            <a:r>
              <a:rPr lang="fr-FR" sz="1200" kern="1200" dirty="0" smtClean="0">
                <a:solidFill>
                  <a:schemeClr val="tx1"/>
                </a:solidFill>
                <a:effectLst/>
                <a:latin typeface="+mn-lt"/>
                <a:ea typeface="+mn-ea"/>
                <a:cs typeface="+mn-cs"/>
              </a:rPr>
              <a:t> de transition du point de vue de l’harmonie. On y entend encore </a:t>
            </a:r>
            <a:r>
              <a:rPr lang="fr-FR" sz="1200" kern="1200" dirty="0" err="1" smtClean="0">
                <a:solidFill>
                  <a:schemeClr val="tx1"/>
                </a:solidFill>
                <a:effectLst/>
                <a:latin typeface="+mn-lt"/>
                <a:ea typeface="+mn-ea"/>
                <a:cs typeface="+mn-cs"/>
              </a:rPr>
              <a:t>énormément</a:t>
            </a:r>
            <a:r>
              <a:rPr lang="fr-FR" sz="1200" kern="1200" dirty="0" smtClean="0">
                <a:solidFill>
                  <a:schemeClr val="tx1"/>
                </a:solidFill>
                <a:effectLst/>
                <a:latin typeface="+mn-lt"/>
                <a:ea typeface="+mn-ea"/>
                <a:cs typeface="+mn-cs"/>
              </a:rPr>
              <a:t> d’aspects </a:t>
            </a:r>
            <a:r>
              <a:rPr lang="fr-FR" sz="1200" i="1" kern="1200" dirty="0" err="1" smtClean="0">
                <a:solidFill>
                  <a:schemeClr val="tx1"/>
                </a:solidFill>
                <a:effectLst/>
                <a:latin typeface="+mn-lt"/>
                <a:ea typeface="+mn-ea"/>
                <a:cs typeface="+mn-cs"/>
              </a:rPr>
              <a:t>bluesy</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dans l’harmonie, notamment dans les </a:t>
            </a:r>
            <a:r>
              <a:rPr lang="fr-FR" sz="1200" i="1" kern="1200" dirty="0" smtClean="0">
                <a:solidFill>
                  <a:schemeClr val="tx1"/>
                </a:solidFill>
                <a:effectLst/>
                <a:latin typeface="+mn-lt"/>
                <a:ea typeface="+mn-ea"/>
                <a:cs typeface="+mn-cs"/>
              </a:rPr>
              <a:t>soli </a:t>
            </a:r>
            <a:r>
              <a:rPr lang="fr-FR" sz="1200" kern="1200" dirty="0" smtClean="0">
                <a:solidFill>
                  <a:schemeClr val="tx1"/>
                </a:solidFill>
                <a:effectLst/>
                <a:latin typeface="+mn-lt"/>
                <a:ea typeface="+mn-ea"/>
                <a:cs typeface="+mn-cs"/>
              </a:rPr>
              <a:t>des musiciens </a:t>
            </a:r>
            <a:r>
              <a:rPr lang="fr-FR" sz="1200" kern="1200" dirty="0" err="1" smtClean="0">
                <a:solidFill>
                  <a:schemeClr val="tx1"/>
                </a:solidFill>
                <a:effectLst/>
                <a:latin typeface="+mn-lt"/>
                <a:ea typeface="+mn-ea"/>
                <a:cs typeface="+mn-cs"/>
              </a:rPr>
              <a:t>inspirés</a:t>
            </a:r>
            <a:r>
              <a:rPr lang="fr-FR" sz="1200" kern="1200" dirty="0" smtClean="0">
                <a:solidFill>
                  <a:schemeClr val="tx1"/>
                </a:solidFill>
                <a:effectLst/>
                <a:latin typeface="+mn-lt"/>
                <a:ea typeface="+mn-ea"/>
                <a:cs typeface="+mn-cs"/>
              </a:rPr>
              <a:t> par le blues et le jazz comme Scotty Moore, Chuck Berry, ou chez des musiciens comme Lee Allen qui sont directement issus de cette culture. Mais le discours du rock’n’roll des </a:t>
            </a:r>
            <a:r>
              <a:rPr lang="fr-FR" sz="1200" kern="1200" dirty="0" err="1" smtClean="0">
                <a:solidFill>
                  <a:schemeClr val="tx1"/>
                </a:solidFill>
                <a:effectLst/>
                <a:latin typeface="+mn-lt"/>
                <a:ea typeface="+mn-ea"/>
                <a:cs typeface="+mn-cs"/>
              </a:rPr>
              <a:t>années</a:t>
            </a:r>
            <a:r>
              <a:rPr lang="fr-FR" sz="1200" kern="1200" dirty="0" smtClean="0">
                <a:solidFill>
                  <a:schemeClr val="tx1"/>
                </a:solidFill>
                <a:effectLst/>
                <a:latin typeface="+mn-lt"/>
                <a:ea typeface="+mn-ea"/>
                <a:cs typeface="+mn-cs"/>
              </a:rPr>
              <a:t> 1950 </a:t>
            </a:r>
            <a:r>
              <a:rPr lang="fr-FR" sz="1200" kern="1200" dirty="0" err="1" smtClean="0">
                <a:solidFill>
                  <a:schemeClr val="tx1"/>
                </a:solidFill>
                <a:effectLst/>
                <a:latin typeface="+mn-lt"/>
                <a:ea typeface="+mn-ea"/>
                <a:cs typeface="+mn-cs"/>
              </a:rPr>
              <a:t>privilégie</a:t>
            </a:r>
            <a:r>
              <a:rPr lang="fr-FR" sz="1200" kern="1200" dirty="0" smtClean="0">
                <a:solidFill>
                  <a:schemeClr val="tx1"/>
                </a:solidFill>
                <a:effectLst/>
                <a:latin typeface="+mn-lt"/>
                <a:ea typeface="+mn-ea"/>
                <a:cs typeface="+mn-cs"/>
              </a:rPr>
              <a:t> les triades majeures et mineures.</a:t>
            </a:r>
            <a:r>
              <a:rPr lang="fr-FR" sz="1200" kern="1200" baseline="0" dirty="0" smtClean="0">
                <a:solidFill>
                  <a:schemeClr val="tx1"/>
                </a:solidFill>
                <a:effectLst/>
                <a:latin typeface="+mn-lt"/>
                <a:ea typeface="+mn-ea"/>
                <a:cs typeface="+mn-cs"/>
              </a:rPr>
              <a:t> Cette particularité se développera d’autant plus dans le rock anglais des 60’s. </a:t>
            </a:r>
            <a:r>
              <a:rPr lang="fr-FR" sz="1200" kern="1200" dirty="0" smtClean="0">
                <a:solidFill>
                  <a:schemeClr val="tx1"/>
                </a:solidFill>
                <a:effectLst/>
                <a:latin typeface="+mn-lt"/>
                <a:ea typeface="+mn-ea"/>
                <a:cs typeface="+mn-cs"/>
              </a:rPr>
              <a:t>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30</a:t>
            </a:fld>
            <a:endParaRPr lang="fr-FR"/>
          </a:p>
        </p:txBody>
      </p:sp>
    </p:spTree>
    <p:extLst>
      <p:ext uri="{BB962C8B-B14F-4D97-AF65-F5344CB8AC3E}">
        <p14:creationId xmlns="" xmlns:p14="http://schemas.microsoft.com/office/powerpoint/2010/main" val="262624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5-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Nous assistons avec les textes a un </a:t>
            </a:r>
            <a:r>
              <a:rPr lang="fr-FR" sz="1200" kern="1200" dirty="0" err="1" smtClean="0">
                <a:solidFill>
                  <a:schemeClr val="tx1"/>
                </a:solidFill>
                <a:effectLst/>
                <a:latin typeface="+mn-lt"/>
                <a:ea typeface="+mn-ea"/>
                <a:cs typeface="+mn-cs"/>
              </a:rPr>
              <a:t>phénomène</a:t>
            </a:r>
            <a:r>
              <a:rPr lang="fr-FR" sz="1200" kern="1200" dirty="0" smtClean="0">
                <a:solidFill>
                  <a:schemeClr val="tx1"/>
                </a:solidFill>
                <a:effectLst/>
                <a:latin typeface="+mn-lt"/>
                <a:ea typeface="+mn-ea"/>
                <a:cs typeface="+mn-cs"/>
              </a:rPr>
              <a:t> assez </a:t>
            </a:r>
            <a:r>
              <a:rPr lang="fr-FR" sz="1200" kern="1200" dirty="0" err="1" smtClean="0">
                <a:solidFill>
                  <a:schemeClr val="tx1"/>
                </a:solidFill>
                <a:effectLst/>
                <a:latin typeface="+mn-lt"/>
                <a:ea typeface="+mn-ea"/>
                <a:cs typeface="+mn-cs"/>
              </a:rPr>
              <a:t>spécifique</a:t>
            </a:r>
            <a:r>
              <a:rPr lang="fr-FR" sz="1200" kern="1200" dirty="0" smtClean="0">
                <a:solidFill>
                  <a:schemeClr val="tx1"/>
                </a:solidFill>
                <a:effectLst/>
                <a:latin typeface="+mn-lt"/>
                <a:ea typeface="+mn-ea"/>
                <a:cs typeface="+mn-cs"/>
              </a:rPr>
              <a:t> au contexte social et industriel de la musique des </a:t>
            </a:r>
            <a:r>
              <a:rPr lang="fr-FR" sz="1200" kern="1200" dirty="0" err="1" smtClean="0">
                <a:solidFill>
                  <a:schemeClr val="tx1"/>
                </a:solidFill>
                <a:effectLst/>
                <a:latin typeface="+mn-lt"/>
                <a:ea typeface="+mn-ea"/>
                <a:cs typeface="+mn-cs"/>
              </a:rPr>
              <a:t>années</a:t>
            </a:r>
            <a:r>
              <a:rPr lang="fr-FR" sz="1200" kern="1200" dirty="0" smtClean="0">
                <a:solidFill>
                  <a:schemeClr val="tx1"/>
                </a:solidFill>
                <a:effectLst/>
                <a:latin typeface="+mn-lt"/>
                <a:ea typeface="+mn-ea"/>
                <a:cs typeface="+mn-cs"/>
              </a:rPr>
              <a:t> 1950.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textes du rock’n’roll, largement </a:t>
            </a:r>
            <a:r>
              <a:rPr lang="fr-FR" sz="1200" kern="1200" dirty="0" err="1" smtClean="0">
                <a:solidFill>
                  <a:schemeClr val="tx1"/>
                </a:solidFill>
                <a:effectLst/>
                <a:latin typeface="+mn-lt"/>
                <a:ea typeface="+mn-ea"/>
                <a:cs typeface="+mn-cs"/>
              </a:rPr>
              <a:t>récupérés</a:t>
            </a:r>
            <a:r>
              <a:rPr lang="fr-FR" sz="1200" kern="1200" dirty="0" smtClean="0">
                <a:solidFill>
                  <a:schemeClr val="tx1"/>
                </a:solidFill>
                <a:effectLst/>
                <a:latin typeface="+mn-lt"/>
                <a:ea typeface="+mn-ea"/>
                <a:cs typeface="+mn-cs"/>
              </a:rPr>
              <a:t> de la </a:t>
            </a:r>
            <a:r>
              <a:rPr lang="fr-FR" sz="1200" kern="1200" dirty="0" err="1" smtClean="0">
                <a:solidFill>
                  <a:schemeClr val="tx1"/>
                </a:solidFill>
                <a:effectLst/>
                <a:latin typeface="+mn-lt"/>
                <a:ea typeface="+mn-ea"/>
                <a:cs typeface="+mn-cs"/>
              </a:rPr>
              <a:t>sphère</a:t>
            </a:r>
            <a:r>
              <a:rPr lang="fr-FR" sz="1200" kern="1200" dirty="0" smtClean="0">
                <a:solidFill>
                  <a:schemeClr val="tx1"/>
                </a:solidFill>
                <a:effectLst/>
                <a:latin typeface="+mn-lt"/>
                <a:ea typeface="+mn-ea"/>
                <a:cs typeface="+mn-cs"/>
              </a:rPr>
              <a:t> du blues, ont bien souvent consisté en une </a:t>
            </a:r>
            <a:r>
              <a:rPr lang="fr-FR" sz="1200" kern="1200" dirty="0" err="1" smtClean="0">
                <a:solidFill>
                  <a:schemeClr val="tx1"/>
                </a:solidFill>
                <a:effectLst/>
                <a:latin typeface="+mn-lt"/>
                <a:ea typeface="+mn-ea"/>
                <a:cs typeface="+mn-cs"/>
              </a:rPr>
              <a:t>édulcoration</a:t>
            </a:r>
            <a:r>
              <a:rPr lang="fr-FR" sz="1200" kern="1200" dirty="0" smtClean="0">
                <a:solidFill>
                  <a:schemeClr val="tx1"/>
                </a:solidFill>
                <a:effectLst/>
                <a:latin typeface="+mn-lt"/>
                <a:ea typeface="+mn-ea"/>
                <a:cs typeface="+mn-cs"/>
              </a:rPr>
              <a:t> par les musiciens</a:t>
            </a:r>
            <a:r>
              <a:rPr lang="fr-FR" sz="1200" kern="1200" baseline="0" dirty="0" smtClean="0">
                <a:solidFill>
                  <a:schemeClr val="tx1"/>
                </a:solidFill>
                <a:effectLst/>
                <a:latin typeface="+mn-lt"/>
                <a:ea typeface="+mn-ea"/>
                <a:cs typeface="+mn-cs"/>
              </a:rPr>
              <a:t> de rock’n’roll </a:t>
            </a:r>
            <a:r>
              <a:rPr lang="fr-FR" sz="1200" kern="1200" dirty="0" smtClean="0">
                <a:solidFill>
                  <a:schemeClr val="tx1"/>
                </a:solidFill>
                <a:effectLst/>
                <a:latin typeface="+mn-lt"/>
                <a:ea typeface="+mn-ea"/>
                <a:cs typeface="+mn-cs"/>
              </a:rPr>
              <a:t>pour pouvoir </a:t>
            </a:r>
            <a:r>
              <a:rPr lang="fr-FR" sz="1200" kern="1200" dirty="0" err="1" smtClean="0">
                <a:solidFill>
                  <a:schemeClr val="tx1"/>
                </a:solidFill>
                <a:effectLst/>
                <a:latin typeface="+mn-lt"/>
                <a:ea typeface="+mn-ea"/>
                <a:cs typeface="+mn-cs"/>
              </a:rPr>
              <a:t>être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diffusés</a:t>
            </a:r>
            <a:r>
              <a:rPr lang="fr-FR" sz="1200" kern="1200" dirty="0" smtClean="0">
                <a:solidFill>
                  <a:schemeClr val="tx1"/>
                </a:solidFill>
                <a:effectLst/>
                <a:latin typeface="+mn-lt"/>
                <a:ea typeface="+mn-ea"/>
                <a:cs typeface="+mn-cs"/>
              </a:rPr>
              <a:t> sur les ondes et à la télévision.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a:t>
            </a:r>
            <a:r>
              <a:rPr lang="fr-FR" sz="1200" i="1" kern="1200" dirty="0" err="1" smtClean="0">
                <a:solidFill>
                  <a:schemeClr val="tx1"/>
                </a:solidFill>
                <a:effectLst/>
                <a:latin typeface="+mn-lt"/>
                <a:ea typeface="+mn-ea"/>
                <a:cs typeface="+mn-cs"/>
              </a:rPr>
              <a:t>jive</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 </a:t>
            </a:r>
            <a:r>
              <a:rPr lang="fr-FR" sz="1200" i="1" kern="1200" dirty="0" smtClean="0">
                <a:solidFill>
                  <a:schemeClr val="tx1"/>
                </a:solidFill>
                <a:effectLst/>
                <a:latin typeface="+mn-lt"/>
                <a:ea typeface="+mn-ea"/>
                <a:cs typeface="+mn-cs"/>
              </a:rPr>
              <a:t>slang </a:t>
            </a:r>
            <a:r>
              <a:rPr lang="fr-FR" sz="1200" kern="1200" dirty="0" err="1" smtClean="0">
                <a:solidFill>
                  <a:schemeClr val="tx1"/>
                </a:solidFill>
                <a:effectLst/>
                <a:latin typeface="+mn-lt"/>
                <a:ea typeface="+mn-ea"/>
                <a:cs typeface="+mn-cs"/>
              </a:rPr>
              <a:t>afro-américains</a:t>
            </a:r>
            <a:r>
              <a:rPr lang="fr-FR" sz="1200" kern="1200" dirty="0" smtClean="0">
                <a:solidFill>
                  <a:schemeClr val="tx1"/>
                </a:solidFill>
                <a:effectLst/>
                <a:latin typeface="+mn-lt"/>
                <a:ea typeface="+mn-ea"/>
                <a:cs typeface="+mn-cs"/>
              </a:rPr>
              <a:t>, pas ou peu compris par le public blanc, y compris par certains musiciens </a:t>
            </a:r>
            <a:r>
              <a:rPr lang="fr-FR" sz="1200" kern="1200" dirty="0" err="1" smtClean="0">
                <a:solidFill>
                  <a:schemeClr val="tx1"/>
                </a:solidFill>
                <a:effectLst/>
                <a:latin typeface="+mn-lt"/>
                <a:ea typeface="+mn-ea"/>
                <a:cs typeface="+mn-cs"/>
              </a:rPr>
              <a:t>eux-mêmes</a:t>
            </a:r>
            <a:r>
              <a:rPr lang="fr-FR" sz="1200" kern="1200" dirty="0" smtClean="0">
                <a:solidFill>
                  <a:schemeClr val="tx1"/>
                </a:solidFill>
                <a:effectLst/>
                <a:latin typeface="+mn-lt"/>
                <a:ea typeface="+mn-ea"/>
                <a:cs typeface="+mn-cs"/>
              </a:rPr>
              <a:t>, a laissé place à des textes </a:t>
            </a:r>
            <a:r>
              <a:rPr lang="fr-FR" sz="1200" kern="1200" dirty="0" err="1" smtClean="0">
                <a:solidFill>
                  <a:schemeClr val="tx1"/>
                </a:solidFill>
                <a:effectLst/>
                <a:latin typeface="+mn-lt"/>
                <a:ea typeface="+mn-ea"/>
                <a:cs typeface="+mn-cs"/>
              </a:rPr>
              <a:t>réécrits</a:t>
            </a:r>
            <a:r>
              <a:rPr lang="fr-FR" sz="1200" kern="1200" dirty="0" smtClean="0">
                <a:solidFill>
                  <a:schemeClr val="tx1"/>
                </a:solidFill>
                <a:effectLst/>
                <a:latin typeface="+mn-lt"/>
                <a:ea typeface="+mn-ea"/>
                <a:cs typeface="+mn-cs"/>
              </a:rPr>
              <a:t> à la va-vite (</a:t>
            </a:r>
            <a:r>
              <a:rPr lang="fr-FR" sz="1200" i="1" kern="1200" dirty="0" smtClean="0">
                <a:solidFill>
                  <a:schemeClr val="tx1"/>
                </a:solidFill>
                <a:effectLst/>
                <a:latin typeface="+mn-lt"/>
                <a:ea typeface="+mn-ea"/>
                <a:cs typeface="+mn-cs"/>
              </a:rPr>
              <a:t>Tutti Frutti</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remaniés</a:t>
            </a:r>
            <a:r>
              <a:rPr lang="fr-FR" sz="1200" kern="1200" dirty="0" smtClean="0">
                <a:solidFill>
                  <a:schemeClr val="tx1"/>
                </a:solidFill>
                <a:effectLst/>
                <a:latin typeface="+mn-lt"/>
                <a:ea typeface="+mn-ea"/>
                <a:cs typeface="+mn-cs"/>
              </a:rPr>
              <a:t> au </a:t>
            </a:r>
            <a:r>
              <a:rPr lang="fr-FR" sz="1200" i="1" kern="1200" dirty="0" smtClean="0">
                <a:solidFill>
                  <a:schemeClr val="tx1"/>
                </a:solidFill>
                <a:effectLst/>
                <a:latin typeface="+mn-lt"/>
                <a:ea typeface="+mn-ea"/>
                <a:cs typeface="+mn-cs"/>
              </a:rPr>
              <a:t>feeling </a:t>
            </a:r>
            <a:r>
              <a:rPr lang="fr-FR" sz="1200" kern="1200" dirty="0" smtClean="0">
                <a:solidFill>
                  <a:schemeClr val="tx1"/>
                </a:solidFill>
                <a:effectLst/>
                <a:latin typeface="+mn-lt"/>
                <a:ea typeface="+mn-ea"/>
                <a:cs typeface="+mn-cs"/>
              </a:rPr>
              <a:t>(</a:t>
            </a:r>
            <a:r>
              <a:rPr lang="fr-FR" sz="1200" i="1" kern="1200" dirty="0" err="1" smtClean="0">
                <a:solidFill>
                  <a:schemeClr val="tx1"/>
                </a:solidFill>
                <a:effectLst/>
                <a:latin typeface="+mn-lt"/>
                <a:ea typeface="+mn-ea"/>
                <a:cs typeface="+mn-cs"/>
              </a:rPr>
              <a:t>Whole</a:t>
            </a:r>
            <a:r>
              <a:rPr lang="fr-FR" sz="1200" i="1" kern="1200" dirty="0" smtClean="0">
                <a:solidFill>
                  <a:schemeClr val="tx1"/>
                </a:solidFill>
                <a:effectLst/>
                <a:latin typeface="+mn-lt"/>
                <a:ea typeface="+mn-ea"/>
                <a:cs typeface="+mn-cs"/>
              </a:rPr>
              <a:t> Lotta </a:t>
            </a:r>
            <a:r>
              <a:rPr lang="fr-FR" sz="1200" i="1" kern="1200" dirty="0" err="1" smtClean="0">
                <a:solidFill>
                  <a:schemeClr val="tx1"/>
                </a:solidFill>
                <a:effectLst/>
                <a:latin typeface="+mn-lt"/>
                <a:ea typeface="+mn-ea"/>
                <a:cs typeface="+mn-cs"/>
              </a:rPr>
              <a:t>Shakin</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Goin</a:t>
            </a:r>
            <a:r>
              <a:rPr lang="fr-FR" sz="1200" i="1" kern="1200" dirty="0" smtClean="0">
                <a:solidFill>
                  <a:schemeClr val="tx1"/>
                </a:solidFill>
                <a:effectLst/>
                <a:latin typeface="+mn-lt"/>
                <a:ea typeface="+mn-ea"/>
                <a:cs typeface="+mn-cs"/>
              </a:rPr>
              <a:t>’ On</a:t>
            </a:r>
            <a:r>
              <a:rPr lang="fr-FR" sz="1200" kern="1200" dirty="0" smtClean="0">
                <a:solidFill>
                  <a:schemeClr val="tx1"/>
                </a:solidFill>
                <a:effectLst/>
                <a:latin typeface="+mn-lt"/>
                <a:ea typeface="+mn-ea"/>
                <a:cs typeface="+mn-cs"/>
              </a:rPr>
              <a:t>), avec une certaine forme de </a:t>
            </a:r>
            <a:r>
              <a:rPr lang="fr-FR" sz="1200" kern="1200" dirty="0" err="1" smtClean="0">
                <a:solidFill>
                  <a:schemeClr val="tx1"/>
                </a:solidFill>
                <a:effectLst/>
                <a:latin typeface="+mn-lt"/>
                <a:ea typeface="+mn-ea"/>
                <a:cs typeface="+mn-cs"/>
              </a:rPr>
              <a:t>négligence</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Hound Dog</a:t>
            </a:r>
            <a:r>
              <a:rPr lang="fr-FR" sz="1200" kern="1200" dirty="0" smtClean="0">
                <a:solidFill>
                  <a:schemeClr val="tx1"/>
                </a:solidFill>
                <a:effectLst/>
                <a:latin typeface="+mn-lt"/>
                <a:ea typeface="+mn-ea"/>
                <a:cs typeface="+mn-cs"/>
              </a:rPr>
              <a:t>). La seule question qui se posait </a:t>
            </a:r>
            <a:r>
              <a:rPr lang="fr-FR" sz="1200" kern="1200" dirty="0" err="1" smtClean="0">
                <a:solidFill>
                  <a:schemeClr val="tx1"/>
                </a:solidFill>
                <a:effectLst/>
                <a:latin typeface="+mn-lt"/>
                <a:ea typeface="+mn-ea"/>
                <a:cs typeface="+mn-cs"/>
              </a:rPr>
              <a:t>réellement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était</a:t>
            </a:r>
            <a:r>
              <a:rPr lang="fr-FR" sz="1200" kern="1200" dirty="0" smtClean="0">
                <a:solidFill>
                  <a:schemeClr val="tx1"/>
                </a:solidFill>
                <a:effectLst/>
                <a:latin typeface="+mn-lt"/>
                <a:ea typeface="+mn-ea"/>
                <a:cs typeface="+mn-cs"/>
              </a:rPr>
              <a:t> de savoir si le texte n’</a:t>
            </a:r>
            <a:r>
              <a:rPr lang="fr-FR" sz="1200" kern="1200" dirty="0" err="1" smtClean="0">
                <a:solidFill>
                  <a:schemeClr val="tx1"/>
                </a:solidFill>
                <a:effectLst/>
                <a:latin typeface="+mn-lt"/>
                <a:ea typeface="+mn-ea"/>
                <a:cs typeface="+mn-cs"/>
              </a:rPr>
              <a:t>empêcherait</a:t>
            </a:r>
            <a:r>
              <a:rPr lang="fr-FR" sz="1200" kern="1200" dirty="0" smtClean="0">
                <a:solidFill>
                  <a:schemeClr val="tx1"/>
                </a:solidFill>
                <a:effectLst/>
                <a:latin typeface="+mn-lt"/>
                <a:ea typeface="+mn-ea"/>
                <a:cs typeface="+mn-cs"/>
              </a:rPr>
              <a:t> pas la diffusion du disque, le but </a:t>
            </a:r>
            <a:r>
              <a:rPr lang="fr-FR" sz="1200" kern="1200" dirty="0" err="1" smtClean="0">
                <a:solidFill>
                  <a:schemeClr val="tx1"/>
                </a:solidFill>
                <a:effectLst/>
                <a:latin typeface="+mn-lt"/>
                <a:ea typeface="+mn-ea"/>
                <a:cs typeface="+mn-cs"/>
              </a:rPr>
              <a:t>étant</a:t>
            </a:r>
            <a:r>
              <a:rPr lang="fr-FR" sz="1200" kern="1200" dirty="0" smtClean="0">
                <a:solidFill>
                  <a:schemeClr val="tx1"/>
                </a:solidFill>
                <a:effectLst/>
                <a:latin typeface="+mn-lt"/>
                <a:ea typeface="+mn-ea"/>
                <a:cs typeface="+mn-cs"/>
              </a:rPr>
              <a:t> de les adapter avec juste ce qu’il fallait pour qu’ils restent suffisamment </a:t>
            </a:r>
            <a:r>
              <a:rPr lang="fr-FR" sz="1200" kern="1200" dirty="0" err="1" smtClean="0">
                <a:solidFill>
                  <a:schemeClr val="tx1"/>
                </a:solidFill>
                <a:effectLst/>
                <a:latin typeface="+mn-lt"/>
                <a:ea typeface="+mn-ea"/>
                <a:cs typeface="+mn-cs"/>
              </a:rPr>
              <a:t>osés</a:t>
            </a:r>
            <a:r>
              <a:rPr lang="fr-FR" sz="1200" kern="1200" dirty="0" smtClean="0">
                <a:solidFill>
                  <a:schemeClr val="tx1"/>
                </a:solidFill>
                <a:effectLst/>
                <a:latin typeface="+mn-lt"/>
                <a:ea typeface="+mn-ea"/>
                <a:cs typeface="+mn-cs"/>
              </a:rPr>
              <a:t> pour</a:t>
            </a:r>
            <a:r>
              <a:rPr lang="fr-FR" sz="1200" kern="1200" baseline="0" dirty="0" smtClean="0">
                <a:solidFill>
                  <a:schemeClr val="tx1"/>
                </a:solidFill>
                <a:effectLst/>
                <a:latin typeface="+mn-lt"/>
                <a:ea typeface="+mn-ea"/>
                <a:cs typeface="+mn-cs"/>
              </a:rPr>
              <a:t> satisfaire le goût des adolescents</a:t>
            </a:r>
            <a:r>
              <a:rPr lang="fr-FR" sz="1200" kern="1200" dirty="0" smtClean="0">
                <a:solidFill>
                  <a:schemeClr val="tx1"/>
                </a:solidFill>
                <a:effectLst/>
                <a:latin typeface="+mn-lt"/>
                <a:ea typeface="+mn-ea"/>
                <a:cs typeface="+mn-cs"/>
              </a:rPr>
              <a:t>, sans trop avoir à redouter la censure,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d’autres termes, il fallait que ces</a:t>
            </a:r>
            <a:r>
              <a:rPr lang="fr-FR" sz="1200" kern="1200" baseline="0" dirty="0" smtClean="0">
                <a:solidFill>
                  <a:schemeClr val="tx1"/>
                </a:solidFill>
                <a:effectLst/>
                <a:latin typeface="+mn-lt"/>
                <a:ea typeface="+mn-ea"/>
                <a:cs typeface="+mn-cs"/>
              </a:rPr>
              <a:t> textes</a:t>
            </a:r>
            <a:r>
              <a:rPr lang="fr-FR" sz="1200" kern="1200" dirty="0" smtClean="0">
                <a:solidFill>
                  <a:schemeClr val="tx1"/>
                </a:solidFill>
                <a:effectLst/>
                <a:latin typeface="+mn-lt"/>
                <a:ea typeface="+mn-ea"/>
                <a:cs typeface="+mn-cs"/>
              </a:rPr>
              <a:t> transmettent le sentiment d’</a:t>
            </a:r>
            <a:r>
              <a:rPr lang="fr-FR" sz="1200" kern="1200" dirty="0" err="1" smtClean="0">
                <a:solidFill>
                  <a:schemeClr val="tx1"/>
                </a:solidFill>
                <a:effectLst/>
                <a:latin typeface="+mn-lt"/>
                <a:ea typeface="+mn-ea"/>
                <a:cs typeface="+mn-cs"/>
              </a:rPr>
              <a:t>excès</a:t>
            </a:r>
            <a:r>
              <a:rPr lang="fr-FR" sz="1200" kern="1200" dirty="0" smtClean="0">
                <a:solidFill>
                  <a:schemeClr val="tx1"/>
                </a:solidFill>
                <a:effectLst/>
                <a:latin typeface="+mn-lt"/>
                <a:ea typeface="+mn-ea"/>
                <a:cs typeface="+mn-cs"/>
              </a:rPr>
              <a:t> recherché, sans toutefois </a:t>
            </a:r>
            <a:r>
              <a:rPr lang="fr-FR" sz="1200" kern="1200" dirty="0" err="1" smtClean="0">
                <a:solidFill>
                  <a:schemeClr val="tx1"/>
                </a:solidFill>
                <a:effectLst/>
                <a:latin typeface="+mn-lt"/>
                <a:ea typeface="+mn-ea"/>
                <a:cs typeface="+mn-cs"/>
              </a:rPr>
              <a:t>dépasser</a:t>
            </a:r>
            <a:r>
              <a:rPr lang="fr-FR" sz="1200" kern="1200" dirty="0" smtClean="0">
                <a:solidFill>
                  <a:schemeClr val="tx1"/>
                </a:solidFill>
                <a:effectLst/>
                <a:latin typeface="+mn-lt"/>
                <a:ea typeface="+mn-ea"/>
                <a:cs typeface="+mn-cs"/>
              </a:rPr>
              <a:t> les limites du grand public.</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principale posture du texte de rock’n’roll a </a:t>
            </a:r>
            <a:r>
              <a:rPr lang="fr-FR" sz="1200" kern="1200" dirty="0" err="1" smtClean="0">
                <a:solidFill>
                  <a:schemeClr val="tx1"/>
                </a:solidFill>
                <a:effectLst/>
                <a:latin typeface="+mn-lt"/>
                <a:ea typeface="+mn-ea"/>
                <a:cs typeface="+mn-cs"/>
              </a:rPr>
              <a:t>éte</a:t>
            </a:r>
            <a:r>
              <a:rPr lang="fr-FR" sz="1200" kern="1200" dirty="0" smtClean="0">
                <a:solidFill>
                  <a:schemeClr val="tx1"/>
                </a:solidFill>
                <a:effectLst/>
                <a:latin typeface="+mn-lt"/>
                <a:ea typeface="+mn-ea"/>
                <a:cs typeface="+mn-cs"/>
              </a:rPr>
              <a:t>́ de prendre une certaine distance d’avec les textes de la musique parentale, des textes pleins de bons sentiments, de morale pure, et d’amour </a:t>
            </a:r>
            <a:r>
              <a:rPr lang="fr-FR" sz="1200" kern="1200" dirty="0" err="1" smtClean="0">
                <a:solidFill>
                  <a:schemeClr val="tx1"/>
                </a:solidFill>
                <a:effectLst/>
                <a:latin typeface="+mn-lt"/>
                <a:ea typeface="+mn-ea"/>
                <a:cs typeface="+mn-cs"/>
              </a:rPr>
              <a:t>idéal</a:t>
            </a:r>
            <a:r>
              <a:rPr lang="fr-FR" sz="1200" kern="1200" dirty="0" smtClean="0">
                <a:solidFill>
                  <a:schemeClr val="tx1"/>
                </a:solidFill>
                <a:effectLst/>
                <a:latin typeface="+mn-lt"/>
                <a:ea typeface="+mn-ea"/>
                <a:cs typeface="+mn-cs"/>
              </a:rPr>
              <a:t>, en glorifiant les </a:t>
            </a:r>
            <a:r>
              <a:rPr lang="fr-FR" sz="1200" kern="1200" dirty="0" err="1" smtClean="0">
                <a:solidFill>
                  <a:schemeClr val="tx1"/>
                </a:solidFill>
                <a:effectLst/>
                <a:latin typeface="+mn-lt"/>
                <a:ea typeface="+mn-ea"/>
                <a:cs typeface="+mn-cs"/>
              </a:rPr>
              <a:t>idéaux</a:t>
            </a:r>
            <a:r>
              <a:rPr lang="fr-FR" sz="1200" kern="1200" dirty="0" smtClean="0">
                <a:solidFill>
                  <a:schemeClr val="tx1"/>
                </a:solidFill>
                <a:effectLst/>
                <a:latin typeface="+mn-lt"/>
                <a:ea typeface="+mn-ea"/>
                <a:cs typeface="+mn-cs"/>
              </a:rPr>
              <a:t> de la jeunesse </a:t>
            </a:r>
            <a:r>
              <a:rPr lang="fr-FR" sz="1200" kern="1200" dirty="0" err="1" smtClean="0">
                <a:solidFill>
                  <a:schemeClr val="tx1"/>
                </a:solidFill>
                <a:effectLst/>
                <a:latin typeface="+mn-lt"/>
                <a:ea typeface="+mn-ea"/>
                <a:cs typeface="+mn-cs"/>
              </a:rPr>
              <a:t>derrière</a:t>
            </a:r>
            <a:r>
              <a:rPr lang="fr-FR" sz="1200" kern="1200" dirty="0" smtClean="0">
                <a:solidFill>
                  <a:schemeClr val="tx1"/>
                </a:solidFill>
                <a:effectLst/>
                <a:latin typeface="+mn-lt"/>
                <a:ea typeface="+mn-ea"/>
                <a:cs typeface="+mn-cs"/>
              </a:rPr>
              <a:t> un ensemble de phrases et d’expressions pas ou peu </a:t>
            </a:r>
            <a:r>
              <a:rPr lang="fr-FR" sz="1200" kern="1200" dirty="0" err="1" smtClean="0">
                <a:solidFill>
                  <a:schemeClr val="tx1"/>
                </a:solidFill>
                <a:effectLst/>
                <a:latin typeface="+mn-lt"/>
                <a:ea typeface="+mn-ea"/>
                <a:cs typeface="+mn-cs"/>
              </a:rPr>
              <a:t>compréhensibles</a:t>
            </a:r>
            <a:r>
              <a:rPr lang="fr-FR" sz="1200" kern="1200" dirty="0" smtClean="0">
                <a:solidFill>
                  <a:schemeClr val="tx1"/>
                </a:solidFill>
                <a:effectLst/>
                <a:latin typeface="+mn-lt"/>
                <a:ea typeface="+mn-ea"/>
                <a:cs typeface="+mn-cs"/>
              </a:rPr>
              <a:t> par les adultes. En ne racontant pas d’histoire avec un </a:t>
            </a:r>
            <a:r>
              <a:rPr lang="fr-FR" sz="1200" kern="1200" dirty="0" err="1" smtClean="0">
                <a:solidFill>
                  <a:schemeClr val="tx1"/>
                </a:solidFill>
                <a:effectLst/>
                <a:latin typeface="+mn-lt"/>
                <a:ea typeface="+mn-ea"/>
                <a:cs typeface="+mn-cs"/>
              </a:rPr>
              <a:t>début</a:t>
            </a:r>
            <a:r>
              <a:rPr lang="fr-FR" sz="1200" kern="1200" dirty="0" smtClean="0">
                <a:solidFill>
                  <a:schemeClr val="tx1"/>
                </a:solidFill>
                <a:effectLst/>
                <a:latin typeface="+mn-lt"/>
                <a:ea typeface="+mn-ea"/>
                <a:cs typeface="+mn-cs"/>
              </a:rPr>
              <a:t> et une fin, en mettant au centre du discours des expressions actuelles, à la mode, </a:t>
            </a:r>
            <a:r>
              <a:rPr lang="fr-FR" sz="1200" kern="1200" dirty="0" err="1" smtClean="0">
                <a:solidFill>
                  <a:schemeClr val="tx1"/>
                </a:solidFill>
                <a:effectLst/>
                <a:latin typeface="+mn-lt"/>
                <a:ea typeface="+mn-ea"/>
                <a:cs typeface="+mn-cs"/>
              </a:rPr>
              <a:t>utilisées</a:t>
            </a:r>
            <a:r>
              <a:rPr lang="fr-FR" sz="1200" kern="1200" dirty="0" smtClean="0">
                <a:solidFill>
                  <a:schemeClr val="tx1"/>
                </a:solidFill>
                <a:effectLst/>
                <a:latin typeface="+mn-lt"/>
                <a:ea typeface="+mn-ea"/>
                <a:cs typeface="+mn-cs"/>
              </a:rPr>
              <a:t> par les jeunes, ces textes ne peuvent pas vraiment se priver de leur contexte musical.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n’y a pas de </a:t>
            </a:r>
            <a:r>
              <a:rPr lang="fr-FR" sz="1200" kern="1200" dirty="0" err="1" smtClean="0">
                <a:solidFill>
                  <a:schemeClr val="tx1"/>
                </a:solidFill>
                <a:effectLst/>
                <a:latin typeface="+mn-lt"/>
                <a:ea typeface="+mn-ea"/>
                <a:cs typeface="+mn-cs"/>
              </a:rPr>
              <a:t>démarche</a:t>
            </a:r>
            <a:r>
              <a:rPr lang="fr-FR" sz="1200" kern="1200" dirty="0" smtClean="0">
                <a:solidFill>
                  <a:schemeClr val="tx1"/>
                </a:solidFill>
                <a:effectLst/>
                <a:latin typeface="+mn-lt"/>
                <a:ea typeface="+mn-ea"/>
                <a:cs typeface="+mn-cs"/>
              </a:rPr>
              <a:t> d’</a:t>
            </a:r>
            <a:r>
              <a:rPr lang="fr-FR" sz="1200" kern="1200" dirty="0" err="1" smtClean="0">
                <a:solidFill>
                  <a:schemeClr val="tx1"/>
                </a:solidFill>
                <a:effectLst/>
                <a:latin typeface="+mn-lt"/>
                <a:ea typeface="+mn-ea"/>
                <a:cs typeface="+mn-cs"/>
              </a:rPr>
              <a:t>écriture</a:t>
            </a:r>
            <a:r>
              <a:rPr lang="fr-FR" sz="1200" kern="1200" dirty="0" smtClean="0">
                <a:solidFill>
                  <a:schemeClr val="tx1"/>
                </a:solidFill>
                <a:effectLst/>
                <a:latin typeface="+mn-lt"/>
                <a:ea typeface="+mn-ea"/>
                <a:cs typeface="+mn-cs"/>
              </a:rPr>
              <a:t> globale ou propre aux textes du rock’n’roll, juste un certain nombre de </a:t>
            </a:r>
            <a:r>
              <a:rPr lang="fr-FR" sz="1200" kern="1200" dirty="0" err="1" smtClean="0">
                <a:solidFill>
                  <a:schemeClr val="tx1"/>
                </a:solidFill>
                <a:effectLst/>
                <a:latin typeface="+mn-lt"/>
                <a:ea typeface="+mn-ea"/>
                <a:cs typeface="+mn-cs"/>
              </a:rPr>
              <a:t>thèmes</a:t>
            </a:r>
            <a:r>
              <a:rPr lang="fr-FR" sz="1200" kern="1200" dirty="0" smtClean="0">
                <a:solidFill>
                  <a:schemeClr val="tx1"/>
                </a:solidFill>
                <a:effectLst/>
                <a:latin typeface="+mn-lt"/>
                <a:ea typeface="+mn-ea"/>
                <a:cs typeface="+mn-cs"/>
              </a:rPr>
              <a:t> encore peu </a:t>
            </a:r>
            <a:r>
              <a:rPr lang="fr-FR" sz="1200" kern="1200" dirty="0" err="1" smtClean="0">
                <a:solidFill>
                  <a:schemeClr val="tx1"/>
                </a:solidFill>
                <a:effectLst/>
                <a:latin typeface="+mn-lt"/>
                <a:ea typeface="+mn-ea"/>
                <a:cs typeface="+mn-cs"/>
              </a:rPr>
              <a:t>utilisés</a:t>
            </a:r>
            <a:r>
              <a:rPr lang="fr-FR" sz="1200" kern="1200" dirty="0" smtClean="0">
                <a:solidFill>
                  <a:schemeClr val="tx1"/>
                </a:solidFill>
                <a:effectLst/>
                <a:latin typeface="+mn-lt"/>
                <a:ea typeface="+mn-ea"/>
                <a:cs typeface="+mn-cs"/>
              </a:rPr>
              <a:t> dans la musique parentale de la culture dominante et qui ne la quitteront plus pour autant : la </a:t>
            </a:r>
            <a:r>
              <a:rPr lang="fr-FR" sz="1200" kern="1200" dirty="0" err="1" smtClean="0">
                <a:solidFill>
                  <a:schemeClr val="tx1"/>
                </a:solidFill>
                <a:effectLst/>
                <a:latin typeface="+mn-lt"/>
                <a:ea typeface="+mn-ea"/>
                <a:cs typeface="+mn-cs"/>
              </a:rPr>
              <a:t>célébration</a:t>
            </a:r>
            <a:r>
              <a:rPr lang="fr-FR" sz="1200" kern="1200" dirty="0" smtClean="0">
                <a:solidFill>
                  <a:schemeClr val="tx1"/>
                </a:solidFill>
                <a:effectLst/>
                <a:latin typeface="+mn-lt"/>
                <a:ea typeface="+mn-ea"/>
                <a:cs typeface="+mn-cs"/>
              </a:rPr>
              <a:t> de la </a:t>
            </a:r>
            <a:r>
              <a:rPr lang="fr-FR" sz="1200" kern="1200" dirty="0" err="1" smtClean="0">
                <a:solidFill>
                  <a:schemeClr val="tx1"/>
                </a:solidFill>
                <a:effectLst/>
                <a:latin typeface="+mn-lt"/>
                <a:ea typeface="+mn-ea"/>
                <a:cs typeface="+mn-cs"/>
              </a:rPr>
              <a:t>fête</a:t>
            </a:r>
            <a:r>
              <a:rPr lang="fr-FR" sz="1200" kern="1200" dirty="0" smtClean="0">
                <a:solidFill>
                  <a:schemeClr val="tx1"/>
                </a:solidFill>
                <a:effectLst/>
                <a:latin typeface="+mn-lt"/>
                <a:ea typeface="+mn-ea"/>
                <a:cs typeface="+mn-cs"/>
              </a:rPr>
              <a:t>, de la danse, du sexe, du danger, de l’</a:t>
            </a:r>
            <a:r>
              <a:rPr lang="fr-FR" sz="1200" kern="1200" dirty="0" err="1" smtClean="0">
                <a:solidFill>
                  <a:schemeClr val="tx1"/>
                </a:solidFill>
                <a:effectLst/>
                <a:latin typeface="+mn-lt"/>
                <a:ea typeface="+mn-ea"/>
                <a:cs typeface="+mn-cs"/>
              </a:rPr>
              <a:t>énergie</a:t>
            </a:r>
            <a:r>
              <a:rPr lang="fr-FR" sz="1200" kern="1200" dirty="0" smtClean="0">
                <a:solidFill>
                  <a:schemeClr val="tx1"/>
                </a:solidFill>
                <a:effectLst/>
                <a:latin typeface="+mn-lt"/>
                <a:ea typeface="+mn-ea"/>
                <a:cs typeface="+mn-cs"/>
              </a:rPr>
              <a:t>, de la vitesse, et de l’amour bien </a:t>
            </a:r>
            <a:r>
              <a:rPr lang="fr-FR" sz="1200" kern="1200" dirty="0" err="1" smtClean="0">
                <a:solidFill>
                  <a:schemeClr val="tx1"/>
                </a:solidFill>
                <a:effectLst/>
                <a:latin typeface="+mn-lt"/>
                <a:ea typeface="+mn-ea"/>
                <a:cs typeface="+mn-cs"/>
              </a:rPr>
              <a:t>sûr</a:t>
            </a:r>
            <a:r>
              <a:rPr lang="fr-FR" sz="1200" kern="1200" dirty="0" smtClean="0">
                <a:solidFill>
                  <a:schemeClr val="tx1"/>
                </a:solidFill>
                <a:effectLst/>
                <a:latin typeface="+mn-lt"/>
                <a:ea typeface="+mn-ea"/>
                <a:cs typeface="+mn-cs"/>
              </a:rPr>
              <a:t>.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31</a:t>
            </a:fld>
            <a:endParaRPr lang="fr-FR"/>
          </a:p>
        </p:txBody>
      </p:sp>
    </p:spTree>
    <p:extLst>
      <p:ext uri="{BB962C8B-B14F-4D97-AF65-F5344CB8AC3E}">
        <p14:creationId xmlns="" xmlns:p14="http://schemas.microsoft.com/office/powerpoint/2010/main" val="262624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Quelques mots pour terminer cette présentation sur</a:t>
            </a:r>
            <a:r>
              <a:rPr lang="fr-FR" sz="1200" kern="1200" baseline="0" dirty="0" smtClean="0">
                <a:solidFill>
                  <a:schemeClr val="tx1"/>
                </a:solidFill>
                <a:effectLst/>
                <a:latin typeface="+mn-lt"/>
                <a:ea typeface="+mn-ea"/>
                <a:cs typeface="+mn-cs"/>
              </a:rPr>
              <a:t> cette émancipation des adolescents américain à travers le rock’n’roll</a:t>
            </a:r>
            <a:r>
              <a:rPr lang="is-IS"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is-IS" sz="1200" kern="1200" baseline="0" dirty="0" smtClean="0">
                <a:solidFill>
                  <a:schemeClr val="tx1"/>
                </a:solidFill>
                <a:effectLst/>
                <a:latin typeface="+mn-lt"/>
                <a:ea typeface="+mn-ea"/>
                <a:cs typeface="+mn-cs"/>
              </a:rPr>
              <a:t>IMPRO</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Entre </a:t>
            </a:r>
            <a:r>
              <a:rPr lang="fr-FR" sz="1200" kern="1200" dirty="0" err="1" smtClean="0">
                <a:solidFill>
                  <a:schemeClr val="tx1"/>
                </a:solidFill>
                <a:effectLst/>
                <a:latin typeface="+mn-lt"/>
                <a:ea typeface="+mn-ea"/>
                <a:cs typeface="+mn-cs"/>
              </a:rPr>
              <a:t>ségrégation</a:t>
            </a:r>
            <a:r>
              <a:rPr lang="fr-FR" sz="1200" kern="1200" dirty="0" smtClean="0">
                <a:solidFill>
                  <a:schemeClr val="tx1"/>
                </a:solidFill>
                <a:effectLst/>
                <a:latin typeface="+mn-lt"/>
                <a:ea typeface="+mn-ea"/>
                <a:cs typeface="+mn-cs"/>
              </a:rPr>
              <a:t>, isolement </a:t>
            </a:r>
            <a:r>
              <a:rPr lang="fr-FR" sz="1200" kern="1200" dirty="0" err="1" smtClean="0">
                <a:solidFill>
                  <a:schemeClr val="tx1"/>
                </a:solidFill>
                <a:effectLst/>
                <a:latin typeface="+mn-lt"/>
                <a:ea typeface="+mn-ea"/>
                <a:cs typeface="+mn-cs"/>
              </a:rPr>
              <a:t>géographique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misère</a:t>
            </a:r>
            <a:r>
              <a:rPr lang="fr-FR" sz="1200" kern="1200" dirty="0" smtClean="0">
                <a:solidFill>
                  <a:schemeClr val="tx1"/>
                </a:solidFill>
                <a:effectLst/>
                <a:latin typeface="+mn-lt"/>
                <a:ea typeface="+mn-ea"/>
                <a:cs typeface="+mn-cs"/>
              </a:rPr>
              <a:t> de </a:t>
            </a:r>
            <a:r>
              <a:rPr lang="fr-FR" sz="1200" kern="1200" dirty="0" err="1" smtClean="0">
                <a:solidFill>
                  <a:schemeClr val="tx1"/>
                </a:solidFill>
                <a:effectLst/>
                <a:latin typeface="+mn-lt"/>
                <a:ea typeface="+mn-ea"/>
                <a:cs typeface="+mn-cs"/>
              </a:rPr>
              <a:t>différents</a:t>
            </a:r>
            <a:r>
              <a:rPr lang="fr-FR" sz="1200" kern="1200" dirty="0" smtClean="0">
                <a:solidFill>
                  <a:schemeClr val="tx1"/>
                </a:solidFill>
                <a:effectLst/>
                <a:latin typeface="+mn-lt"/>
                <a:ea typeface="+mn-ea"/>
                <a:cs typeface="+mn-cs"/>
              </a:rPr>
              <a:t> ordres, le </a:t>
            </a:r>
            <a:r>
              <a:rPr lang="fr-FR" sz="1200" kern="1200" dirty="0" err="1" smtClean="0">
                <a:solidFill>
                  <a:schemeClr val="tx1"/>
                </a:solidFill>
                <a:effectLst/>
                <a:latin typeface="+mn-lt"/>
                <a:ea typeface="+mn-ea"/>
                <a:cs typeface="+mn-cs"/>
              </a:rPr>
              <a:t>succès</a:t>
            </a:r>
            <a:r>
              <a:rPr lang="fr-FR" sz="1200" kern="1200" dirty="0" smtClean="0">
                <a:solidFill>
                  <a:schemeClr val="tx1"/>
                </a:solidFill>
                <a:effectLst/>
                <a:latin typeface="+mn-lt"/>
                <a:ea typeface="+mn-ea"/>
                <a:cs typeface="+mn-cs"/>
              </a:rPr>
              <a:t> de la musique rock’n’roll des </a:t>
            </a:r>
            <a:r>
              <a:rPr lang="fr-FR" sz="1200" kern="1200" dirty="0" err="1" smtClean="0">
                <a:solidFill>
                  <a:schemeClr val="tx1"/>
                </a:solidFill>
                <a:effectLst/>
                <a:latin typeface="+mn-lt"/>
                <a:ea typeface="+mn-ea"/>
                <a:cs typeface="+mn-cs"/>
              </a:rPr>
              <a:t>années</a:t>
            </a:r>
            <a:r>
              <a:rPr lang="fr-FR" sz="1200" kern="1200" dirty="0" smtClean="0">
                <a:solidFill>
                  <a:schemeClr val="tx1"/>
                </a:solidFill>
                <a:effectLst/>
                <a:latin typeface="+mn-lt"/>
                <a:ea typeface="+mn-ea"/>
                <a:cs typeface="+mn-cs"/>
              </a:rPr>
              <a:t> 1950 a mis sur </a:t>
            </a:r>
            <a:r>
              <a:rPr lang="fr-FR" sz="1200" kern="1200" dirty="0" err="1" smtClean="0">
                <a:solidFill>
                  <a:schemeClr val="tx1"/>
                </a:solidFill>
                <a:effectLst/>
                <a:latin typeface="+mn-lt"/>
                <a:ea typeface="+mn-ea"/>
                <a:cs typeface="+mn-cs"/>
              </a:rPr>
              <a:t>scène</a:t>
            </a:r>
            <a:r>
              <a:rPr lang="fr-FR" sz="1200" kern="1200" dirty="0" smtClean="0">
                <a:solidFill>
                  <a:schemeClr val="tx1"/>
                </a:solidFill>
                <a:effectLst/>
                <a:latin typeface="+mn-lt"/>
                <a:ea typeface="+mn-ea"/>
                <a:cs typeface="+mn-cs"/>
              </a:rPr>
              <a:t>, non pas des acteurs,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mais des jeunes gens pour lesquels il aurait </a:t>
            </a:r>
            <a:r>
              <a:rPr lang="fr-FR" sz="1200" kern="1200" dirty="0" err="1" smtClean="0">
                <a:solidFill>
                  <a:schemeClr val="tx1"/>
                </a:solidFill>
                <a:effectLst/>
                <a:latin typeface="+mn-lt"/>
                <a:ea typeface="+mn-ea"/>
                <a:cs typeface="+mn-cs"/>
              </a:rPr>
              <a:t>éte</a:t>
            </a:r>
            <a:r>
              <a:rPr lang="fr-FR" sz="1200" kern="1200" dirty="0" smtClean="0">
                <a:solidFill>
                  <a:schemeClr val="tx1"/>
                </a:solidFill>
                <a:effectLst/>
                <a:latin typeface="+mn-lt"/>
                <a:ea typeface="+mn-ea"/>
                <a:cs typeface="+mn-cs"/>
              </a:rPr>
              <a:t>́ probablement impossible d’</a:t>
            </a:r>
            <a:r>
              <a:rPr lang="fr-FR" sz="1200" kern="1200" dirty="0" err="1" smtClean="0">
                <a:solidFill>
                  <a:schemeClr val="tx1"/>
                </a:solidFill>
                <a:effectLst/>
                <a:latin typeface="+mn-lt"/>
                <a:ea typeface="+mn-ea"/>
                <a:cs typeface="+mn-cs"/>
              </a:rPr>
              <a:t>accéder</a:t>
            </a:r>
            <a:r>
              <a:rPr lang="fr-FR" sz="1200" kern="1200" dirty="0" smtClean="0">
                <a:solidFill>
                  <a:schemeClr val="tx1"/>
                </a:solidFill>
                <a:effectLst/>
                <a:latin typeface="+mn-lt"/>
                <a:ea typeface="+mn-ea"/>
                <a:cs typeface="+mn-cs"/>
              </a:rPr>
              <a:t> à la radio ou la </a:t>
            </a:r>
            <a:r>
              <a:rPr lang="fr-FR" sz="1200" kern="1200" dirty="0" err="1" smtClean="0">
                <a:solidFill>
                  <a:schemeClr val="tx1"/>
                </a:solidFill>
                <a:effectLst/>
                <a:latin typeface="+mn-lt"/>
                <a:ea typeface="+mn-ea"/>
                <a:cs typeface="+mn-cs"/>
              </a:rPr>
              <a:t>télévision</a:t>
            </a:r>
            <a:r>
              <a:rPr lang="fr-FR" sz="1200" kern="1200" dirty="0" smtClean="0">
                <a:solidFill>
                  <a:schemeClr val="tx1"/>
                </a:solidFill>
                <a:effectLst/>
                <a:latin typeface="+mn-lt"/>
                <a:ea typeface="+mn-ea"/>
                <a:cs typeface="+mn-cs"/>
              </a:rPr>
              <a:t> par un</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autre biais que celui de la musique.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Leurs tenues </a:t>
            </a:r>
            <a:r>
              <a:rPr lang="fr-FR" sz="1200" kern="1200" dirty="0" err="1" smtClean="0">
                <a:solidFill>
                  <a:schemeClr val="tx1"/>
                </a:solidFill>
                <a:effectLst/>
                <a:latin typeface="+mn-lt"/>
                <a:ea typeface="+mn-ea"/>
                <a:cs typeface="+mn-cs"/>
              </a:rPr>
              <a:t>bariolées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bigarrées</a:t>
            </a:r>
            <a:r>
              <a:rPr lang="fr-FR" sz="1200" kern="1200" dirty="0" smtClean="0">
                <a:solidFill>
                  <a:schemeClr val="tx1"/>
                </a:solidFill>
                <a:effectLst/>
                <a:latin typeface="+mn-lt"/>
                <a:ea typeface="+mn-ea"/>
                <a:cs typeface="+mn-cs"/>
              </a:rPr>
              <a:t>, qui ne tiennent compte d’aucun genre </a:t>
            </a:r>
            <a:r>
              <a:rPr lang="fr-FR" sz="1200" kern="1200" dirty="0" err="1" smtClean="0">
                <a:solidFill>
                  <a:schemeClr val="tx1"/>
                </a:solidFill>
                <a:effectLst/>
                <a:latin typeface="+mn-lt"/>
                <a:ea typeface="+mn-ea"/>
                <a:cs typeface="+mn-cs"/>
              </a:rPr>
              <a:t>prédéfini</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d’aucun code rassurant de ce qui serait de l’ordre d’un </a:t>
            </a:r>
            <a:r>
              <a:rPr lang="fr-FR" sz="1200" kern="1200" dirty="0" err="1" smtClean="0">
                <a:solidFill>
                  <a:schemeClr val="tx1"/>
                </a:solidFill>
                <a:effectLst/>
                <a:latin typeface="+mn-lt"/>
                <a:ea typeface="+mn-ea"/>
                <a:cs typeface="+mn-cs"/>
              </a:rPr>
              <a:t>soupçon</a:t>
            </a:r>
            <a:r>
              <a:rPr lang="fr-FR" sz="1200" kern="1200" dirty="0" smtClean="0">
                <a:solidFill>
                  <a:schemeClr val="tx1"/>
                </a:solidFill>
                <a:effectLst/>
                <a:latin typeface="+mn-lt"/>
                <a:ea typeface="+mn-ea"/>
                <a:cs typeface="+mn-cs"/>
              </a:rPr>
              <a:t> de « bon </a:t>
            </a:r>
            <a:r>
              <a:rPr lang="fr-FR" sz="1200" kern="1200" dirty="0" err="1" smtClean="0">
                <a:solidFill>
                  <a:schemeClr val="tx1"/>
                </a:solidFill>
                <a:effectLst/>
                <a:latin typeface="+mn-lt"/>
                <a:ea typeface="+mn-ea"/>
                <a:cs typeface="+mn-cs"/>
              </a:rPr>
              <a:t>goût</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leurs attitudes d’arrogance, de </a:t>
            </a:r>
            <a:r>
              <a:rPr lang="fr-FR" sz="1200" kern="1200" dirty="0" err="1" smtClean="0">
                <a:solidFill>
                  <a:schemeClr val="tx1"/>
                </a:solidFill>
                <a:effectLst/>
                <a:latin typeface="+mn-lt"/>
                <a:ea typeface="+mn-ea"/>
                <a:cs typeface="+mn-cs"/>
              </a:rPr>
              <a:t>défi</a:t>
            </a:r>
            <a:r>
              <a:rPr lang="fr-FR" sz="1200" kern="1200" dirty="0" smtClean="0">
                <a:solidFill>
                  <a:schemeClr val="tx1"/>
                </a:solidFill>
                <a:effectLst/>
                <a:latin typeface="+mn-lt"/>
                <a:ea typeface="+mn-ea"/>
                <a:cs typeface="+mn-cs"/>
              </a:rPr>
              <a:t>, de folie,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leurs gestes </a:t>
            </a:r>
            <a:r>
              <a:rPr lang="fr-FR" sz="1200" kern="1200" dirty="0" err="1" smtClean="0">
                <a:solidFill>
                  <a:schemeClr val="tx1"/>
                </a:solidFill>
                <a:effectLst/>
                <a:latin typeface="+mn-lt"/>
                <a:ea typeface="+mn-ea"/>
                <a:cs typeface="+mn-cs"/>
              </a:rPr>
              <a:t>séducteurs</a:t>
            </a:r>
            <a:r>
              <a:rPr lang="fr-FR" sz="1200" kern="1200" dirty="0" smtClean="0">
                <a:solidFill>
                  <a:schemeClr val="tx1"/>
                </a:solidFill>
                <a:effectLst/>
                <a:latin typeface="+mn-lt"/>
                <a:ea typeface="+mn-ea"/>
                <a:cs typeface="+mn-cs"/>
              </a:rPr>
              <a:t>, suggestifs, parfois grotesques,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leur penchant pour tout ce qui est interdit,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Leur</a:t>
            </a:r>
            <a:r>
              <a:rPr lang="fr-FR" sz="1200" kern="1200" baseline="0" dirty="0" smtClean="0">
                <a:solidFill>
                  <a:schemeClr val="tx1"/>
                </a:solidFill>
                <a:effectLst/>
                <a:latin typeface="+mn-lt"/>
                <a:ea typeface="+mn-ea"/>
                <a:cs typeface="+mn-cs"/>
              </a:rPr>
              <a:t> succès </a:t>
            </a:r>
            <a:r>
              <a:rPr lang="fr-FR" sz="1200" kern="1200" dirty="0" smtClean="0">
                <a:solidFill>
                  <a:schemeClr val="tx1"/>
                </a:solidFill>
                <a:effectLst/>
                <a:latin typeface="+mn-lt"/>
                <a:ea typeface="+mn-ea"/>
                <a:cs typeface="+mn-cs"/>
              </a:rPr>
              <a:t>a mis en devant de </a:t>
            </a:r>
            <a:r>
              <a:rPr lang="fr-FR" sz="1200" kern="1200" dirty="0" err="1" smtClean="0">
                <a:solidFill>
                  <a:schemeClr val="tx1"/>
                </a:solidFill>
                <a:effectLst/>
                <a:latin typeface="+mn-lt"/>
                <a:ea typeface="+mn-ea"/>
                <a:cs typeface="+mn-cs"/>
              </a:rPr>
              <a:t>scène</a:t>
            </a:r>
            <a:r>
              <a:rPr lang="fr-FR" sz="1200" kern="1200" dirty="0" smtClean="0">
                <a:solidFill>
                  <a:schemeClr val="tx1"/>
                </a:solidFill>
                <a:effectLst/>
                <a:latin typeface="+mn-lt"/>
                <a:ea typeface="+mn-ea"/>
                <a:cs typeface="+mn-cs"/>
              </a:rPr>
              <a:t> des </a:t>
            </a:r>
            <a:r>
              <a:rPr lang="fr-FR" sz="1200" kern="1200" dirty="0" err="1" smtClean="0">
                <a:solidFill>
                  <a:schemeClr val="tx1"/>
                </a:solidFill>
                <a:effectLst/>
                <a:latin typeface="+mn-lt"/>
                <a:ea typeface="+mn-ea"/>
                <a:cs typeface="+mn-cs"/>
              </a:rPr>
              <a:t>modèles</a:t>
            </a:r>
            <a:r>
              <a:rPr lang="fr-FR" sz="1200" kern="1200" baseline="0" dirty="0" smtClean="0">
                <a:solidFill>
                  <a:schemeClr val="tx1"/>
                </a:solidFill>
                <a:effectLst/>
                <a:latin typeface="+mn-lt"/>
                <a:ea typeface="+mn-ea"/>
                <a:cs typeface="+mn-cs"/>
              </a:rPr>
              <a:t> au moins</a:t>
            </a:r>
            <a:r>
              <a:rPr lang="fr-FR" sz="1200" kern="1200" dirty="0" smtClean="0">
                <a:solidFill>
                  <a:schemeClr val="tx1"/>
                </a:solidFill>
                <a:effectLst/>
                <a:latin typeface="+mn-lt"/>
                <a:ea typeface="+mn-ea"/>
                <a:cs typeface="+mn-cs"/>
              </a:rPr>
              <a:t> inconvenants,</a:t>
            </a:r>
            <a:r>
              <a:rPr lang="fr-FR" sz="1200" kern="1200" baseline="0" dirty="0" smtClean="0">
                <a:solidFill>
                  <a:schemeClr val="tx1"/>
                </a:solidFill>
                <a:effectLst/>
                <a:latin typeface="+mn-lt"/>
                <a:ea typeface="+mn-ea"/>
                <a:cs typeface="+mn-cs"/>
              </a:rPr>
              <a:t> souvent inacceptables </a:t>
            </a:r>
            <a:r>
              <a:rPr lang="fr-FR" sz="1200" kern="1200" dirty="0" smtClean="0">
                <a:solidFill>
                  <a:schemeClr val="tx1"/>
                </a:solidFill>
                <a:effectLst/>
                <a:latin typeface="+mn-lt"/>
                <a:ea typeface="+mn-ea"/>
                <a:cs typeface="+mn-cs"/>
              </a:rPr>
              <a:t>pour les parents des jeunes auditeurs de rock’n’roll.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n’importe quel parent dont les valeurs s’appuient sur les </a:t>
            </a:r>
            <a:r>
              <a:rPr lang="fr-FR" sz="1200" kern="1200" dirty="0" err="1" smtClean="0">
                <a:solidFill>
                  <a:schemeClr val="tx1"/>
                </a:solidFill>
                <a:effectLst/>
                <a:latin typeface="+mn-lt"/>
                <a:ea typeface="+mn-ea"/>
                <a:cs typeface="+mn-cs"/>
              </a:rPr>
              <a:t>critères</a:t>
            </a:r>
            <a:r>
              <a:rPr lang="fr-FR" sz="1200" kern="1200" dirty="0" smtClean="0">
                <a:solidFill>
                  <a:schemeClr val="tx1"/>
                </a:solidFill>
                <a:effectLst/>
                <a:latin typeface="+mn-lt"/>
                <a:ea typeface="+mn-ea"/>
                <a:cs typeface="+mn-cs"/>
              </a:rPr>
              <a:t> de </a:t>
            </a:r>
            <a:r>
              <a:rPr lang="fr-FR" sz="1200" kern="1200" dirty="0" err="1" smtClean="0">
                <a:solidFill>
                  <a:schemeClr val="tx1"/>
                </a:solidFill>
                <a:effectLst/>
                <a:latin typeface="+mn-lt"/>
                <a:ea typeface="+mn-ea"/>
                <a:cs typeface="+mn-cs"/>
              </a:rPr>
              <a:t>réussite</a:t>
            </a:r>
            <a:r>
              <a:rPr lang="fr-FR" sz="1200" kern="1200" dirty="0" smtClean="0">
                <a:solidFill>
                  <a:schemeClr val="tx1"/>
                </a:solidFill>
                <a:effectLst/>
                <a:latin typeface="+mn-lt"/>
                <a:ea typeface="+mn-ea"/>
                <a:cs typeface="+mn-cs"/>
              </a:rPr>
              <a:t> par la </a:t>
            </a:r>
            <a:r>
              <a:rPr lang="fr-FR" sz="1200" kern="1200" dirty="0" err="1" smtClean="0">
                <a:solidFill>
                  <a:schemeClr val="tx1"/>
                </a:solidFill>
                <a:effectLst/>
                <a:latin typeface="+mn-lt"/>
                <a:ea typeface="+mn-ea"/>
                <a:cs typeface="+mn-cs"/>
              </a:rPr>
              <a:t>normalite</a:t>
            </a:r>
            <a:r>
              <a:rPr lang="fr-FR" sz="1200" kern="1200" dirty="0" smtClean="0">
                <a:solidFill>
                  <a:schemeClr val="tx1"/>
                </a:solidFill>
                <a:effectLst/>
                <a:latin typeface="+mn-lt"/>
                <a:ea typeface="+mn-ea"/>
                <a:cs typeface="+mn-cs"/>
              </a:rPr>
              <a:t>́ et la </a:t>
            </a:r>
            <a:r>
              <a:rPr lang="fr-FR" sz="1200" kern="1200" dirty="0" err="1" smtClean="0">
                <a:solidFill>
                  <a:schemeClr val="tx1"/>
                </a:solidFill>
                <a:effectLst/>
                <a:latin typeface="+mn-lt"/>
                <a:ea typeface="+mn-ea"/>
                <a:cs typeface="+mn-cs"/>
              </a:rPr>
              <a:t>prospérite</a:t>
            </a:r>
            <a:r>
              <a:rPr lang="fr-FR" sz="1200" kern="1200" dirty="0" smtClean="0">
                <a:solidFill>
                  <a:schemeClr val="tx1"/>
                </a:solidFill>
                <a:effectLst/>
                <a:latin typeface="+mn-lt"/>
                <a:ea typeface="+mn-ea"/>
                <a:cs typeface="+mn-cs"/>
              </a:rPr>
              <a:t>́, le rocker est une sorte de sauvage,</a:t>
            </a:r>
            <a:r>
              <a:rPr lang="fr-FR"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Un personnage grossier, incompréhensible et imprévisible, donc dangereux</a:t>
            </a:r>
            <a:r>
              <a:rPr lang="fr-FR"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effectLst/>
                <a:latin typeface="+mn-lt"/>
                <a:ea typeface="+mn-ea"/>
                <a:cs typeface="+mn-cs"/>
              </a:rPr>
              <a:t>Réciproquement</a:t>
            </a:r>
            <a:r>
              <a:rPr lang="fr-FR" sz="1200" kern="1200" dirty="0" smtClean="0">
                <a:solidFill>
                  <a:schemeClr val="tx1"/>
                </a:solidFill>
                <a:effectLst/>
                <a:latin typeface="+mn-lt"/>
                <a:ea typeface="+mn-ea"/>
                <a:cs typeface="+mn-cs"/>
              </a:rPr>
              <a:t>, pour n’importe quel adolescent en rupture avec les valeurs parentales, dont le bouillonnement </a:t>
            </a:r>
            <a:r>
              <a:rPr lang="fr-FR" sz="1200" kern="1200" dirty="0" err="1" smtClean="0">
                <a:solidFill>
                  <a:schemeClr val="tx1"/>
                </a:solidFill>
                <a:effectLst/>
                <a:latin typeface="+mn-lt"/>
                <a:ea typeface="+mn-ea"/>
                <a:cs typeface="+mn-cs"/>
              </a:rPr>
              <a:t>intérieur</a:t>
            </a:r>
            <a:r>
              <a:rPr lang="fr-FR" sz="1200" kern="1200" dirty="0" smtClean="0">
                <a:solidFill>
                  <a:schemeClr val="tx1"/>
                </a:solidFill>
                <a:effectLst/>
                <a:latin typeface="+mn-lt"/>
                <a:ea typeface="+mn-ea"/>
                <a:cs typeface="+mn-cs"/>
              </a:rPr>
              <a:t> et les </a:t>
            </a:r>
            <a:r>
              <a:rPr lang="fr-FR" sz="1200" kern="1200" dirty="0" err="1" smtClean="0">
                <a:solidFill>
                  <a:schemeClr val="tx1"/>
                </a:solidFill>
                <a:effectLst/>
                <a:latin typeface="+mn-lt"/>
                <a:ea typeface="+mn-ea"/>
                <a:cs typeface="+mn-cs"/>
              </a:rPr>
              <a:t>désirs</a:t>
            </a:r>
            <a:r>
              <a:rPr lang="fr-FR" sz="1200" kern="1200" dirty="0" smtClean="0">
                <a:solidFill>
                  <a:schemeClr val="tx1"/>
                </a:solidFill>
                <a:effectLst/>
                <a:latin typeface="+mn-lt"/>
                <a:ea typeface="+mn-ea"/>
                <a:cs typeface="+mn-cs"/>
              </a:rPr>
              <a:t> le poussent à la </a:t>
            </a:r>
            <a:r>
              <a:rPr lang="fr-FR" sz="1200" kern="1200" dirty="0" err="1" smtClean="0">
                <a:solidFill>
                  <a:schemeClr val="tx1"/>
                </a:solidFill>
                <a:effectLst/>
                <a:latin typeface="+mn-lt"/>
                <a:ea typeface="+mn-ea"/>
                <a:cs typeface="+mn-cs"/>
              </a:rPr>
              <a:t>rébellion</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 personnage dangereux</a:t>
            </a:r>
            <a:r>
              <a:rPr lang="fr-FR" sz="1200" kern="1200" baseline="0" dirty="0" smtClean="0">
                <a:solidFill>
                  <a:schemeClr val="tx1"/>
                </a:solidFill>
                <a:effectLst/>
                <a:latin typeface="+mn-lt"/>
                <a:ea typeface="+mn-ea"/>
                <a:cs typeface="+mn-cs"/>
              </a:rPr>
              <a:t> pour les parents</a:t>
            </a:r>
            <a:r>
              <a:rPr lang="fr-FR" sz="1200" kern="1200" dirty="0" smtClean="0">
                <a:solidFill>
                  <a:schemeClr val="tx1"/>
                </a:solidFill>
                <a:effectLst/>
                <a:latin typeface="+mn-lt"/>
                <a:ea typeface="+mn-ea"/>
                <a:cs typeface="+mn-cs"/>
              </a:rPr>
              <a:t> devient une figure </a:t>
            </a:r>
            <a:r>
              <a:rPr lang="fr-FR" sz="1200" kern="1200" dirty="0" err="1" smtClean="0">
                <a:solidFill>
                  <a:schemeClr val="tx1"/>
                </a:solidFill>
                <a:effectLst/>
                <a:latin typeface="+mn-lt"/>
                <a:ea typeface="+mn-ea"/>
                <a:cs typeface="+mn-cs"/>
              </a:rPr>
              <a:t>idéelle</a:t>
            </a:r>
            <a:r>
              <a:rPr lang="fr-FR" sz="1200" kern="1200" dirty="0" smtClean="0">
                <a:solidFill>
                  <a:schemeClr val="tx1"/>
                </a:solidFill>
                <a:effectLst/>
                <a:latin typeface="+mn-lt"/>
                <a:ea typeface="+mn-ea"/>
                <a:cs typeface="+mn-cs"/>
              </a:rPr>
              <a:t> d’accomplissement pour les jeunes.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Les adultes et les</a:t>
            </a:r>
            <a:r>
              <a:rPr lang="fr-FR" sz="1200" kern="1200" baseline="0" dirty="0" smtClean="0">
                <a:solidFill>
                  <a:schemeClr val="tx1"/>
                </a:solidFill>
                <a:effectLst/>
                <a:latin typeface="+mn-lt"/>
                <a:ea typeface="+mn-ea"/>
                <a:cs typeface="+mn-cs"/>
              </a:rPr>
              <a:t> adolescents ont une perception tout à fait opposée du rock’n’roll</a:t>
            </a: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a:t>
            </a:r>
            <a:r>
              <a:rPr lang="fr-FR" sz="1200" kern="1200" baseline="0" dirty="0" smtClean="0">
                <a:solidFill>
                  <a:schemeClr val="tx1"/>
                </a:solidFill>
                <a:effectLst/>
                <a:latin typeface="+mn-lt"/>
                <a:ea typeface="+mn-ea"/>
                <a:cs typeface="+mn-cs"/>
              </a:rPr>
              <a:t> pourrait d’ailleurs l’observer dans le rock des années 60 et des décennies suivantes),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Cette appréciation opposée du rock’n’roll demeure</a:t>
            </a:r>
            <a:r>
              <a:rPr lang="fr-FR" sz="1200" kern="1200" dirty="0" smtClean="0">
                <a:solidFill>
                  <a:schemeClr val="tx1"/>
                </a:solidFill>
                <a:effectLst/>
                <a:latin typeface="+mn-lt"/>
                <a:ea typeface="+mn-ea"/>
                <a:cs typeface="+mn-cs"/>
              </a:rPr>
              <a:t> finalement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un</a:t>
            </a:r>
            <a:r>
              <a:rPr lang="fr-FR" sz="1200" kern="1200" baseline="0" dirty="0" smtClean="0">
                <a:solidFill>
                  <a:schemeClr val="tx1"/>
                </a:solidFill>
                <a:effectLst/>
                <a:latin typeface="+mn-lt"/>
                <a:ea typeface="+mn-ea"/>
                <a:cs typeface="+mn-cs"/>
              </a:rPr>
              <a:t> élément</a:t>
            </a:r>
            <a:r>
              <a:rPr lang="fr-FR" sz="1200" kern="1200" dirty="0" smtClean="0">
                <a:solidFill>
                  <a:schemeClr val="tx1"/>
                </a:solidFill>
                <a:effectLst/>
                <a:latin typeface="+mn-lt"/>
                <a:ea typeface="+mn-ea"/>
                <a:cs typeface="+mn-cs"/>
              </a:rPr>
              <a:t> indispensable au</a:t>
            </a:r>
            <a:r>
              <a:rPr lang="fr-FR" sz="1200" kern="1200" baseline="0" dirty="0" smtClean="0">
                <a:solidFill>
                  <a:schemeClr val="tx1"/>
                </a:solidFill>
                <a:effectLst/>
                <a:latin typeface="+mn-lt"/>
                <a:ea typeface="+mn-ea"/>
                <a:cs typeface="+mn-cs"/>
              </a:rPr>
              <a:t> rock’n’roll et certainement une constante de son histoire (jusqu’aux années 1980 peut-être)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a:t>
            </a:r>
            <a:r>
              <a:rPr lang="fr-FR" sz="1200" kern="1200" baseline="0" dirty="0" smtClean="0">
                <a:solidFill>
                  <a:schemeClr val="tx1"/>
                </a:solidFill>
                <a:effectLst/>
                <a:latin typeface="+mn-lt"/>
                <a:ea typeface="+mn-ea"/>
                <a:cs typeface="+mn-cs"/>
              </a:rPr>
              <a:t> d’autres termes, l’émancipation des jeunes pourrait être une des conditions d’existence du rock’n’roll, en tous les cas c’est, je crois, ce qui transperce dans cette musique.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32</a:t>
            </a:fld>
            <a:endParaRPr lang="fr-FR"/>
          </a:p>
        </p:txBody>
      </p:sp>
    </p:spTree>
    <p:extLst>
      <p:ext uri="{BB962C8B-B14F-4D97-AF65-F5344CB8AC3E}">
        <p14:creationId xmlns="" xmlns:p14="http://schemas.microsoft.com/office/powerpoint/2010/main" val="278516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Thème</a:t>
            </a:r>
            <a:r>
              <a:rPr lang="fr-FR" sz="1200" kern="1200" baseline="0" dirty="0" smtClean="0">
                <a:solidFill>
                  <a:schemeClr val="tx1"/>
                </a:solidFill>
                <a:effectLst/>
                <a:latin typeface="+mn-lt"/>
                <a:ea typeface="+mn-ea"/>
                <a:cs typeface="+mn-cs"/>
              </a:rPr>
              <a:t> et problématique: Observer c</a:t>
            </a:r>
            <a:r>
              <a:rPr lang="fr-FR" sz="1200" kern="1200" dirty="0" smtClean="0">
                <a:solidFill>
                  <a:schemeClr val="tx1"/>
                </a:solidFill>
                <a:effectLst/>
                <a:latin typeface="+mn-lt"/>
                <a:ea typeface="+mn-ea"/>
                <a:cs typeface="+mn-cs"/>
              </a:rPr>
              <a:t>omment cette émancipation s’est exprimée en musique et ce, à travers</a:t>
            </a:r>
            <a:r>
              <a:rPr lang="fr-FR" sz="1200" kern="1200" baseline="0" dirty="0" smtClean="0">
                <a:solidFill>
                  <a:schemeClr val="tx1"/>
                </a:solidFill>
                <a:effectLst/>
                <a:latin typeface="+mn-lt"/>
                <a:ea typeface="+mn-ea"/>
                <a:cs typeface="+mn-cs"/>
              </a:rPr>
              <a:t> différents</a:t>
            </a:r>
            <a:r>
              <a:rPr lang="fr-FR" sz="1200" kern="1200" dirty="0" smtClean="0">
                <a:solidFill>
                  <a:schemeClr val="tx1"/>
                </a:solidFill>
                <a:effectLst/>
                <a:latin typeface="+mn-lt"/>
                <a:ea typeface="+mn-ea"/>
                <a:cs typeface="+mn-cs"/>
              </a:rPr>
              <a:t> aspects</a:t>
            </a:r>
            <a:r>
              <a:rPr lang="fr-FR" sz="1200" kern="1200" baseline="0" dirty="0" smtClean="0">
                <a:solidFill>
                  <a:schemeClr val="tx1"/>
                </a:solidFill>
                <a:effectLst/>
                <a:latin typeface="+mn-lt"/>
                <a:ea typeface="+mn-ea"/>
                <a:cs typeface="+mn-cs"/>
              </a:rPr>
              <a:t>, à la fois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Culturels, historiques, sociaux, car comme toutes les musiques, celle-ci est le résultat d’un contexte particulier qu’il faut mettre en relief</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pour comprendre la singularité de ce genre et de l’émancipation qui l’a accompagnée.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171450" indent="-171450">
              <a:buFontTx/>
              <a:buChar char="-"/>
            </a:pPr>
            <a:r>
              <a:rPr lang="fr-FR" dirty="0" smtClean="0"/>
              <a:t>Nous verrons ainsi les principales Évolutions culturelles et sociales</a:t>
            </a:r>
            <a:r>
              <a:rPr lang="fr-FR" baseline="0" dirty="0" smtClean="0"/>
              <a:t> au début des années 1950</a:t>
            </a:r>
          </a:p>
          <a:p>
            <a:pPr marL="0" indent="0">
              <a:buFontTx/>
              <a:buNone/>
            </a:pPr>
            <a:r>
              <a:rPr lang="fr-FR" baseline="0" dirty="0" smtClean="0"/>
              <a:t> </a:t>
            </a:r>
            <a:r>
              <a:rPr lang="fr-FR" dirty="0" smtClean="0"/>
              <a:t> </a:t>
            </a:r>
          </a:p>
          <a:p>
            <a:pPr>
              <a:buFontTx/>
              <a:buChar char="-"/>
            </a:pPr>
            <a:r>
              <a:rPr lang="fr-FR" dirty="0" smtClean="0"/>
              <a:t> on</a:t>
            </a:r>
            <a:r>
              <a:rPr lang="fr-FR" baseline="0" dirty="0" smtClean="0"/>
              <a:t> a</a:t>
            </a:r>
            <a:r>
              <a:rPr lang="fr-FR" dirty="0" smtClean="0"/>
              <a:t>bordera</a:t>
            </a:r>
            <a:r>
              <a:rPr lang="fr-FR" baseline="0" dirty="0" smtClean="0"/>
              <a:t> bien sûr</a:t>
            </a:r>
            <a:r>
              <a:rPr lang="fr-FR" dirty="0" smtClean="0"/>
              <a:t> les Émancipations musicales ou plutôt les prises de distance avec les musiques du passé,</a:t>
            </a:r>
          </a:p>
          <a:p>
            <a:pPr>
              <a:buFontTx/>
              <a:buNone/>
            </a:pPr>
            <a:endParaRPr lang="fr-FR" dirty="0" smtClean="0"/>
          </a:p>
          <a:p>
            <a:pPr>
              <a:buFontTx/>
              <a:buChar char="-"/>
            </a:pPr>
            <a:r>
              <a:rPr lang="fr-FR" dirty="0" smtClean="0"/>
              <a:t> les évolutions technologiques et industrielles indubitablement liées aux</a:t>
            </a:r>
            <a:r>
              <a:rPr lang="fr-FR" baseline="0" dirty="0" smtClean="0"/>
              <a:t> innovations sonores et industrielles du rock’n’roll</a:t>
            </a:r>
          </a:p>
          <a:p>
            <a:pPr>
              <a:buFontTx/>
              <a:buChar char="-"/>
            </a:pPr>
            <a:endParaRPr lang="fr-FR" dirty="0" smtClean="0"/>
          </a:p>
          <a:p>
            <a:pPr marL="171450" indent="-171450">
              <a:buFontTx/>
              <a:buChar char="-"/>
            </a:pPr>
            <a:r>
              <a:rPr lang="fr-FR" dirty="0" smtClean="0"/>
              <a:t>Avant d’observer les éléments qui ont permis aux</a:t>
            </a:r>
            <a:r>
              <a:rPr lang="fr-FR" baseline="0" dirty="0" smtClean="0"/>
              <a:t> adolescents de s’émanciper pleinement en tant que nouvelle force culturelle</a:t>
            </a:r>
          </a:p>
          <a:p>
            <a:pPr marL="0" indent="0">
              <a:buFontTx/>
              <a:buNone/>
            </a:pPr>
            <a:endParaRPr lang="fr-FR" dirty="0" smtClean="0"/>
          </a:p>
          <a:p>
            <a:pPr marL="171450" indent="-171450">
              <a:buFontTx/>
              <a:buChar char="-"/>
            </a:pPr>
            <a:r>
              <a:rPr lang="fr-FR" dirty="0" smtClean="0"/>
              <a:t>Pour parler finalement de l’objet musical en lui-même à travers différents exemples: </a:t>
            </a:r>
          </a:p>
          <a:p>
            <a:pPr marL="0" indent="0">
              <a:buFontTx/>
              <a:buNone/>
            </a:pPr>
            <a:r>
              <a:rPr lang="fr-FR" dirty="0" smtClean="0"/>
              <a:t>Notamment</a:t>
            </a:r>
            <a:r>
              <a:rPr lang="fr-FR" baseline="0" dirty="0" smtClean="0"/>
              <a:t> l</a:t>
            </a:r>
            <a:r>
              <a:rPr lang="fr-FR" dirty="0" smtClean="0"/>
              <a:t>e cas de la première musique d’Elvis Presley</a:t>
            </a:r>
            <a:r>
              <a:rPr lang="fr-FR" baseline="0" dirty="0" smtClean="0"/>
              <a:t> qui s’est cristallisée sous l’appellation de Rockabilly et qui est l’essence de cette émancipation sociale et musicale,</a:t>
            </a:r>
          </a:p>
          <a:p>
            <a:pPr marL="0" indent="0">
              <a:buFontTx/>
              <a:buNone/>
            </a:pPr>
            <a:r>
              <a:rPr lang="fr-FR" baseline="0" dirty="0" smtClean="0"/>
              <a:t>cas qui sera également appuyé par d’autres exemples de musiciens et musiciennes de rockabilly,</a:t>
            </a:r>
          </a:p>
          <a:p>
            <a:pPr marL="0" indent="0">
              <a:buFontTx/>
              <a:buNone/>
            </a:pPr>
            <a:endParaRPr lang="fr-FR" baseline="0" dirty="0" smtClean="0"/>
          </a:p>
          <a:p>
            <a:pPr marL="0" indent="0">
              <a:buFontTx/>
              <a:buNone/>
            </a:pPr>
            <a:r>
              <a:rPr lang="fr-FR" baseline="0" dirty="0" smtClean="0"/>
              <a:t>- Puis, exemple du rock’n’roll afro-américain avec </a:t>
            </a:r>
            <a:r>
              <a:rPr lang="fr-FR" baseline="0" dirty="0" err="1" smtClean="0"/>
              <a:t>Little</a:t>
            </a:r>
            <a:r>
              <a:rPr lang="fr-FR" baseline="0" dirty="0" smtClean="0"/>
              <a:t> Richard et Chuck Berry. </a:t>
            </a:r>
            <a:endParaRPr lang="fr-FR" dirty="0" smtClean="0"/>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4</a:t>
            </a:fld>
            <a:endParaRPr lang="fr-FR"/>
          </a:p>
        </p:txBody>
      </p:sp>
    </p:spTree>
    <p:extLst>
      <p:ext uri="{BB962C8B-B14F-4D97-AF65-F5344CB8AC3E}">
        <p14:creationId xmlns="" xmlns:p14="http://schemas.microsoft.com/office/powerpoint/2010/main" val="3299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En</a:t>
            </a:r>
            <a:r>
              <a:rPr lang="fr-FR" sz="1200" kern="1200" baseline="0" dirty="0" smtClean="0">
                <a:solidFill>
                  <a:schemeClr val="tx1"/>
                </a:solidFill>
                <a:effectLst/>
                <a:latin typeface="+mn-lt"/>
                <a:ea typeface="+mn-ea"/>
                <a:cs typeface="+mn-cs"/>
              </a:rPr>
              <a:t> tant qu’a</a:t>
            </a:r>
            <a:r>
              <a:rPr lang="fr-FR" sz="1200" kern="1200" dirty="0" smtClean="0">
                <a:solidFill>
                  <a:schemeClr val="tx1"/>
                </a:solidFill>
                <a:effectLst/>
                <a:latin typeface="+mn-lt"/>
                <a:ea typeface="+mn-ea"/>
                <a:cs typeface="+mn-cs"/>
              </a:rPr>
              <a:t>ctivité de partage, de transmission, de plaisir</a:t>
            </a:r>
            <a:r>
              <a:rPr lang="fr-FR" sz="1200" kern="1200" baseline="0" dirty="0" smtClean="0">
                <a:solidFill>
                  <a:schemeClr val="tx1"/>
                </a:solidFill>
                <a:effectLst/>
                <a:latin typeface="+mn-lt"/>
                <a:ea typeface="+mn-ea"/>
                <a:cs typeface="+mn-cs"/>
              </a:rPr>
              <a:t> et</a:t>
            </a:r>
            <a:r>
              <a:rPr lang="fr-FR" sz="1200" kern="1200" dirty="0" smtClean="0">
                <a:solidFill>
                  <a:schemeClr val="tx1"/>
                </a:solidFill>
                <a:effectLst/>
                <a:latin typeface="+mn-lt"/>
                <a:ea typeface="+mn-ea"/>
                <a:cs typeface="+mn-cs"/>
              </a:rPr>
              <a:t> d’expression personnelle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familiale</a:t>
            </a:r>
            <a:r>
              <a:rPr lang="fr-FR" sz="1200" kern="1200" baseline="0" dirty="0" smtClean="0">
                <a:solidFill>
                  <a:schemeClr val="tx1"/>
                </a:solidFill>
                <a:effectLst/>
                <a:latin typeface="+mn-lt"/>
                <a:ea typeface="+mn-ea"/>
                <a:cs typeface="+mn-cs"/>
              </a:rPr>
              <a:t> et</a:t>
            </a:r>
            <a:r>
              <a:rPr lang="fr-FR" sz="1200" kern="1200" dirty="0" smtClean="0">
                <a:solidFill>
                  <a:schemeClr val="tx1"/>
                </a:solidFill>
                <a:effectLst/>
                <a:latin typeface="+mn-lt"/>
                <a:ea typeface="+mn-ea"/>
                <a:cs typeface="+mn-cs"/>
              </a:rPr>
              <a:t> communautaire,</a:t>
            </a:r>
            <a:r>
              <a:rPr lang="fr-FR" sz="1200" kern="1200" baseline="0" dirty="0" smtClean="0">
                <a:solidFill>
                  <a:schemeClr val="tx1"/>
                </a:solidFill>
                <a:effectLst/>
                <a:latin typeface="+mn-lt"/>
                <a:ea typeface="+mn-ea"/>
                <a:cs typeface="+mn-cs"/>
              </a:rPr>
              <a:t> la musique a été, plus que n’importe quel autre art,</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principal vecteur culturel dans la vastitude du territoire étasunien</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dans la première moitié du XXème siècle.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Jusqu’aux années 1950 cette culture musicale coïncidait avec une société tournée autour de la famille, dans laquelle la tradition voulait que les enfants reprennent le travail ou l’entreprise familiale.</a:t>
            </a:r>
          </a:p>
          <a:p>
            <a:pPr marL="0" indent="0">
              <a:buFontTx/>
              <a:buNone/>
            </a:pPr>
            <a:endParaRPr lang="fr-FR" sz="1200" kern="1200" baseline="0" dirty="0" smtClean="0">
              <a:solidFill>
                <a:schemeClr val="tx1"/>
              </a:solidFill>
              <a:effectLst/>
              <a:latin typeface="+mn-lt"/>
              <a:ea typeface="+mn-ea"/>
              <a:cs typeface="+mn-cs"/>
            </a:endParaRPr>
          </a:p>
          <a:p>
            <a:pPr marL="0" indent="0">
              <a:buFontTx/>
              <a:buNone/>
            </a:pPr>
            <a:r>
              <a:rPr lang="fr-FR" sz="1200" kern="1200" baseline="0" dirty="0" smtClean="0">
                <a:solidFill>
                  <a:schemeClr val="tx1"/>
                </a:solidFill>
                <a:effectLst/>
                <a:latin typeface="+mn-lt"/>
                <a:ea typeface="+mn-ea"/>
                <a:cs typeface="+mn-cs"/>
              </a:rPr>
              <a:t>A</a:t>
            </a:r>
            <a:r>
              <a:rPr lang="fr-FR" sz="1200" kern="1200" dirty="0" smtClean="0">
                <a:solidFill>
                  <a:schemeClr val="tx1"/>
                </a:solidFill>
                <a:effectLst/>
                <a:latin typeface="+mn-lt"/>
                <a:ea typeface="+mn-ea"/>
                <a:cs typeface="+mn-cs"/>
              </a:rPr>
              <a:t> l’après guerre, et en particulier au long des années 1950, une relative prospérité s’installe partout dans le pays</a:t>
            </a:r>
            <a:r>
              <a:rPr lang="fr-FR" sz="1200" kern="1200" baseline="0" dirty="0" smtClean="0">
                <a:solidFill>
                  <a:schemeClr val="tx1"/>
                </a:solidFill>
                <a:effectLst/>
                <a:latin typeface="+mn-lt"/>
                <a:ea typeface="+mn-ea"/>
                <a:cs typeface="+mn-cs"/>
              </a:rPr>
              <a:t> mais l</a:t>
            </a:r>
            <a:r>
              <a:rPr lang="fr-FR" sz="1200" kern="1200" dirty="0" smtClean="0">
                <a:solidFill>
                  <a:schemeClr val="tx1"/>
                </a:solidFill>
                <a:effectLst/>
                <a:latin typeface="+mn-lt"/>
                <a:ea typeface="+mn-ea"/>
                <a:cs typeface="+mn-cs"/>
              </a:rPr>
              <a:t>a jeunesse ne se retrouve plus dans les idéaux véhiculés par les parents. </a:t>
            </a:r>
            <a:r>
              <a:rPr lang="fr-FR" dirty="0" smtClean="0"/>
              <a:t>Les</a:t>
            </a:r>
            <a:r>
              <a:rPr lang="fr-FR" baseline="0" dirty="0" smtClean="0"/>
              <a:t> familles de la classe moyenne a</a:t>
            </a:r>
            <a:r>
              <a:rPr lang="fr-FR" dirty="0" smtClean="0"/>
              <a:t>ccèdent</a:t>
            </a:r>
            <a:r>
              <a:rPr lang="fr-FR" baseline="0" dirty="0" smtClean="0"/>
              <a:t> notamment</a:t>
            </a:r>
            <a:r>
              <a:rPr lang="fr-FR" dirty="0" smtClean="0"/>
              <a:t> à</a:t>
            </a:r>
            <a:r>
              <a:rPr lang="fr-FR" baseline="0" dirty="0" smtClean="0"/>
              <a:t> des pavillons dans des domaines résidentiels, l’automobile devient omniprésente dans la vie de chacun,</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L’électroménager rend la vie plus facile et la prospérité marque une ère où chacun aspire à vivre dans la paix, le confort, l’ascension sociale et professionnelle.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Malgré tout, la</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prospérite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recherchée</a:t>
            </a:r>
            <a:r>
              <a:rPr lang="fr-FR" sz="1200" kern="1200" dirty="0" smtClean="0">
                <a:solidFill>
                  <a:schemeClr val="tx1"/>
                </a:solidFill>
                <a:effectLst/>
                <a:latin typeface="+mn-lt"/>
                <a:ea typeface="+mn-ea"/>
                <a:cs typeface="+mn-cs"/>
              </a:rPr>
              <a:t> à travers l’</a:t>
            </a:r>
            <a:r>
              <a:rPr lang="fr-FR" sz="1200" i="1" kern="1200" dirty="0" smtClean="0">
                <a:solidFill>
                  <a:schemeClr val="tx1"/>
                </a:solidFill>
                <a:effectLst/>
                <a:latin typeface="+mn-lt"/>
                <a:ea typeface="+mn-ea"/>
                <a:cs typeface="+mn-cs"/>
              </a:rPr>
              <a:t>American </a:t>
            </a:r>
            <a:r>
              <a:rPr lang="fr-FR" sz="1200" i="1" kern="1200" dirty="0" err="1" smtClean="0">
                <a:solidFill>
                  <a:schemeClr val="tx1"/>
                </a:solidFill>
                <a:effectLst/>
                <a:latin typeface="+mn-lt"/>
                <a:ea typeface="+mn-ea"/>
                <a:cs typeface="+mn-cs"/>
              </a:rPr>
              <a:t>dream</a:t>
            </a:r>
            <a:r>
              <a:rPr lang="fr-FR" sz="1200" i="1" kern="1200" baseline="0" dirty="0" smtClean="0">
                <a:solidFill>
                  <a:schemeClr val="tx1"/>
                </a:solidFill>
                <a:effectLst/>
                <a:latin typeface="+mn-lt"/>
                <a:ea typeface="+mn-ea"/>
                <a:cs typeface="+mn-cs"/>
              </a:rPr>
              <a:t> </a:t>
            </a:r>
            <a:r>
              <a:rPr lang="fr-FR" sz="1200" i="0" kern="1200" baseline="0" dirty="0" smtClean="0">
                <a:solidFill>
                  <a:schemeClr val="tx1"/>
                </a:solidFill>
                <a:effectLst/>
                <a:latin typeface="+mn-lt"/>
                <a:ea typeface="+mn-ea"/>
                <a:cs typeface="+mn-cs"/>
              </a:rPr>
              <a:t>de l’ancienne génération</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n’a </a:t>
            </a:r>
            <a:r>
              <a:rPr lang="fr-FR" sz="1200" kern="1200" dirty="0" err="1" smtClean="0">
                <a:solidFill>
                  <a:schemeClr val="tx1"/>
                </a:solidFill>
                <a:effectLst/>
                <a:latin typeface="+mn-lt"/>
                <a:ea typeface="+mn-ea"/>
                <a:cs typeface="+mn-cs"/>
              </a:rPr>
              <a:t>désormais</a:t>
            </a:r>
            <a:r>
              <a:rPr lang="fr-FR" sz="1200" kern="1200" dirty="0" smtClean="0">
                <a:solidFill>
                  <a:schemeClr val="tx1"/>
                </a:solidFill>
                <a:effectLst/>
                <a:latin typeface="+mn-lt"/>
                <a:ea typeface="+mn-ea"/>
                <a:cs typeface="+mn-cs"/>
              </a:rPr>
              <a:t> plus de </a:t>
            </a:r>
            <a:r>
              <a:rPr lang="fr-FR" sz="1200" kern="1200" dirty="0" err="1" smtClean="0">
                <a:solidFill>
                  <a:schemeClr val="tx1"/>
                </a:solidFill>
                <a:effectLst/>
                <a:latin typeface="+mn-lt"/>
                <a:ea typeface="+mn-ea"/>
                <a:cs typeface="+mn-cs"/>
              </a:rPr>
              <a:t>réelle</a:t>
            </a:r>
            <a:r>
              <a:rPr lang="fr-FR" sz="1200" kern="1200" dirty="0" smtClean="0">
                <a:solidFill>
                  <a:schemeClr val="tx1"/>
                </a:solidFill>
                <a:effectLst/>
                <a:latin typeface="+mn-lt"/>
                <a:ea typeface="+mn-ea"/>
                <a:cs typeface="+mn-cs"/>
              </a:rPr>
              <a:t> valeur pour cette nouvelle </a:t>
            </a:r>
            <a:r>
              <a:rPr lang="fr-FR" sz="1200" kern="1200" dirty="0" err="1" smtClean="0">
                <a:solidFill>
                  <a:schemeClr val="tx1"/>
                </a:solidFill>
                <a:effectLst/>
                <a:latin typeface="+mn-lt"/>
                <a:ea typeface="+mn-ea"/>
                <a:cs typeface="+mn-cs"/>
              </a:rPr>
              <a:t>génération</a:t>
            </a:r>
            <a:r>
              <a:rPr lang="fr-FR" sz="1200" kern="1200" dirty="0" smtClean="0">
                <a:solidFill>
                  <a:schemeClr val="tx1"/>
                </a:solidFill>
                <a:effectLst/>
                <a:latin typeface="+mn-lt"/>
                <a:ea typeface="+mn-ea"/>
                <a:cs typeface="+mn-cs"/>
              </a:rPr>
              <a:t> qui vit déjà dans la prospérité.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lutte contre un sentiment trouble d’insatisfaction et de </a:t>
            </a:r>
            <a:r>
              <a:rPr lang="fr-FR" sz="1200" kern="1200" dirty="0" err="1" smtClean="0">
                <a:solidFill>
                  <a:schemeClr val="tx1"/>
                </a:solidFill>
                <a:effectLst/>
                <a:latin typeface="+mn-lt"/>
                <a:ea typeface="+mn-ea"/>
                <a:cs typeface="+mn-cs"/>
              </a:rPr>
              <a:t>désespoir</a:t>
            </a:r>
            <a:r>
              <a:rPr lang="fr-FR" sz="1200" kern="1200" dirty="0" smtClean="0">
                <a:solidFill>
                  <a:schemeClr val="tx1"/>
                </a:solidFill>
                <a:effectLst/>
                <a:latin typeface="+mn-lt"/>
                <a:ea typeface="+mn-ea"/>
                <a:cs typeface="+mn-cs"/>
              </a:rPr>
              <a:t> semble s’en s’emparer de cette jeunesse, un phénomène</a:t>
            </a:r>
            <a:r>
              <a:rPr lang="fr-FR" sz="1200" kern="1200" baseline="0" dirty="0" smtClean="0">
                <a:solidFill>
                  <a:schemeClr val="tx1"/>
                </a:solidFill>
                <a:effectLst/>
                <a:latin typeface="+mn-lt"/>
                <a:ea typeface="+mn-ea"/>
                <a:cs typeface="+mn-cs"/>
              </a:rPr>
              <a:t> difficile à comprendre pour les parents de cette époque</a:t>
            </a:r>
            <a:r>
              <a:rPr lang="fr-FR" sz="1200" kern="1200" dirty="0" smtClean="0">
                <a:solidFill>
                  <a:schemeClr val="tx1"/>
                </a:solidFill>
                <a:effectLst/>
                <a:latin typeface="+mn-lt"/>
                <a:ea typeface="+mn-ea"/>
                <a:cs typeface="+mn-cs"/>
              </a:rPr>
              <a:t>. Le titre du film Rebel Without a Cause – signe</a:t>
            </a:r>
            <a:r>
              <a:rPr lang="fr-FR" sz="1200" kern="1200" baseline="0" dirty="0" smtClean="0">
                <a:solidFill>
                  <a:schemeClr val="tx1"/>
                </a:solidFill>
                <a:effectLst/>
                <a:latin typeface="+mn-lt"/>
                <a:ea typeface="+mn-ea"/>
                <a:cs typeface="+mn-cs"/>
              </a:rPr>
              <a:t> d’une rébellion sans causes manifestes – témoigne bien de ce phénomène. </a:t>
            </a:r>
            <a:r>
              <a:rPr lang="fr-FR" sz="1200" kern="1200" dirty="0" smtClean="0">
                <a:solidFill>
                  <a:schemeClr val="tx1"/>
                </a:solidFill>
                <a:effectLst/>
                <a:latin typeface="+mn-lt"/>
                <a:ea typeface="+mn-ea"/>
                <a:cs typeface="+mn-cs"/>
              </a:rPr>
              <a:t>Se </a:t>
            </a:r>
            <a:r>
              <a:rPr lang="fr-FR" sz="1200" kern="1200" dirty="0" err="1" smtClean="0">
                <a:solidFill>
                  <a:schemeClr val="tx1"/>
                </a:solidFill>
                <a:effectLst/>
                <a:latin typeface="+mn-lt"/>
                <a:ea typeface="+mn-ea"/>
                <a:cs typeface="+mn-cs"/>
              </a:rPr>
              <a:t>révèle</a:t>
            </a:r>
            <a:r>
              <a:rPr lang="fr-FR" sz="1200" kern="1200" dirty="0" smtClean="0">
                <a:solidFill>
                  <a:schemeClr val="tx1"/>
                </a:solidFill>
                <a:effectLst/>
                <a:latin typeface="+mn-lt"/>
                <a:ea typeface="+mn-ea"/>
                <a:cs typeface="+mn-cs"/>
              </a:rPr>
              <a:t> donc </a:t>
            </a:r>
            <a:r>
              <a:rPr lang="fr-FR" sz="1200" kern="1200" dirty="0" err="1" smtClean="0">
                <a:solidFill>
                  <a:schemeClr val="tx1"/>
                </a:solidFill>
                <a:effectLst/>
                <a:latin typeface="+mn-lt"/>
                <a:ea typeface="+mn-ea"/>
                <a:cs typeface="+mn-cs"/>
              </a:rPr>
              <a:t>désormais</a:t>
            </a:r>
            <a:r>
              <a:rPr lang="fr-FR" sz="1200" kern="1200" dirty="0" smtClean="0">
                <a:solidFill>
                  <a:schemeClr val="tx1"/>
                </a:solidFill>
                <a:effectLst/>
                <a:latin typeface="+mn-lt"/>
                <a:ea typeface="+mn-ea"/>
                <a:cs typeface="+mn-cs"/>
              </a:rPr>
              <a:t> aux adolescents l’</a:t>
            </a:r>
            <a:r>
              <a:rPr lang="fr-FR" sz="1200" kern="1200" dirty="0" err="1" smtClean="0">
                <a:solidFill>
                  <a:schemeClr val="tx1"/>
                </a:solidFill>
                <a:effectLst/>
                <a:latin typeface="+mn-lt"/>
                <a:ea typeface="+mn-ea"/>
                <a:cs typeface="+mn-cs"/>
              </a:rPr>
              <a:t>état</a:t>
            </a:r>
            <a:r>
              <a:rPr lang="fr-FR" sz="1200" kern="1200" dirty="0" smtClean="0">
                <a:solidFill>
                  <a:schemeClr val="tx1"/>
                </a:solidFill>
                <a:effectLst/>
                <a:latin typeface="+mn-lt"/>
                <a:ea typeface="+mn-ea"/>
                <a:cs typeface="+mn-cs"/>
              </a:rPr>
              <a:t> d’une </a:t>
            </a:r>
            <a:r>
              <a:rPr lang="fr-FR" sz="1200" kern="1200" dirty="0" err="1" smtClean="0">
                <a:solidFill>
                  <a:schemeClr val="tx1"/>
                </a:solidFill>
                <a:effectLst/>
                <a:latin typeface="+mn-lt"/>
                <a:ea typeface="+mn-ea"/>
                <a:cs typeface="+mn-cs"/>
              </a:rPr>
              <a:t>sociéte</a:t>
            </a:r>
            <a:r>
              <a:rPr lang="fr-FR" sz="1200" kern="1200" dirty="0" smtClean="0">
                <a:solidFill>
                  <a:schemeClr val="tx1"/>
                </a:solidFill>
                <a:effectLst/>
                <a:latin typeface="+mn-lt"/>
                <a:ea typeface="+mn-ea"/>
                <a:cs typeface="+mn-cs"/>
              </a:rPr>
              <a:t>́ dans laquelle les anciennes valeurs morales et patriotiques n’ont plus du</a:t>
            </a:r>
            <a:r>
              <a:rPr lang="fr-FR" sz="1200" kern="1200" baseline="0" dirty="0" smtClean="0">
                <a:solidFill>
                  <a:schemeClr val="tx1"/>
                </a:solidFill>
                <a:effectLst/>
                <a:latin typeface="+mn-lt"/>
                <a:ea typeface="+mn-ea"/>
                <a:cs typeface="+mn-cs"/>
              </a:rPr>
              <a:t> tout 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même</a:t>
            </a:r>
            <a:r>
              <a:rPr lang="fr-FR" sz="1200" kern="1200" dirty="0" smtClean="0">
                <a:solidFill>
                  <a:schemeClr val="tx1"/>
                </a:solidFill>
                <a:effectLst/>
                <a:latin typeface="+mn-lt"/>
                <a:ea typeface="+mn-ea"/>
                <a:cs typeface="+mn-cs"/>
              </a:rPr>
              <a:t> sens.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Bande annonce du film, à la fois reflet mais également inspirateur de la rébellion adolescente des années 195, notamment par le biais du personnage principal interprété par James Dean dont les problèmes existentiels vont entrer en résonnance avec ceux des adolescents de l’époque.  </a:t>
            </a: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DIFFUSION BANDE</a:t>
            </a:r>
            <a:r>
              <a:rPr lang="fr-FR" sz="1200" kern="1200" baseline="0" dirty="0" smtClean="0">
                <a:solidFill>
                  <a:schemeClr val="tx1"/>
                </a:solidFill>
                <a:effectLst/>
                <a:latin typeface="+mn-lt"/>
                <a:ea typeface="+mn-ea"/>
                <a:cs typeface="+mn-cs"/>
              </a:rPr>
              <a:t> ANNONCE DE REBEL WITHOUT A CAUSE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 </a:t>
            </a:r>
            <a:r>
              <a:rPr lang="fr-FR" sz="1200" kern="1200" dirty="0" smtClean="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5</a:t>
            </a:fld>
            <a:endParaRPr lang="fr-FR"/>
          </a:p>
        </p:txBody>
      </p:sp>
    </p:spTree>
    <p:extLst>
      <p:ext uri="{BB962C8B-B14F-4D97-AF65-F5344CB8AC3E}">
        <p14:creationId xmlns="" xmlns:p14="http://schemas.microsoft.com/office/powerpoint/2010/main" val="357157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r>
              <a:rPr lang="fr-FR" baseline="0" dirty="0" smtClean="0"/>
              <a:t> </a:t>
            </a:r>
            <a:r>
              <a:rPr lang="fr-FR" sz="1200" kern="1200" dirty="0" smtClean="0">
                <a:solidFill>
                  <a:schemeClr val="tx1"/>
                </a:solidFill>
                <a:effectLst/>
                <a:latin typeface="+mn-lt"/>
                <a:ea typeface="+mn-ea"/>
                <a:cs typeface="+mn-cs"/>
              </a:rPr>
              <a:t> </a:t>
            </a:r>
          </a:p>
          <a:p>
            <a:pPr marL="0" indent="0">
              <a:buFontTx/>
              <a:buNone/>
            </a:pPr>
            <a:r>
              <a:rPr lang="fr-FR" sz="1200" kern="1200" dirty="0" smtClean="0">
                <a:solidFill>
                  <a:schemeClr val="tx1"/>
                </a:solidFill>
                <a:effectLst/>
                <a:latin typeface="+mn-lt"/>
                <a:ea typeface="+mn-ea"/>
                <a:cs typeface="+mn-cs"/>
              </a:rPr>
              <a:t>2-</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Jusqu’alors</a:t>
            </a:r>
            <a:r>
              <a:rPr lang="fr-FR" sz="1200" kern="1200" baseline="0" dirty="0" smtClean="0">
                <a:solidFill>
                  <a:schemeClr val="tx1"/>
                </a:solidFill>
                <a:effectLst/>
                <a:latin typeface="+mn-lt"/>
                <a:ea typeface="+mn-ea"/>
                <a:cs typeface="+mn-cs"/>
              </a:rPr>
              <a:t>, o</a:t>
            </a:r>
            <a:r>
              <a:rPr lang="fr-FR" sz="1200" kern="1200" dirty="0" smtClean="0">
                <a:solidFill>
                  <a:schemeClr val="tx1"/>
                </a:solidFill>
                <a:effectLst/>
                <a:latin typeface="+mn-lt"/>
                <a:ea typeface="+mn-ea"/>
                <a:cs typeface="+mn-cs"/>
              </a:rPr>
              <a:t>n</a:t>
            </a:r>
            <a:r>
              <a:rPr lang="fr-FR" sz="1200" kern="1200" baseline="0" dirty="0" smtClean="0">
                <a:solidFill>
                  <a:schemeClr val="tx1"/>
                </a:solidFill>
                <a:effectLst/>
                <a:latin typeface="+mn-lt"/>
                <a:ea typeface="+mn-ea"/>
                <a:cs typeface="+mn-cs"/>
              </a:rPr>
              <a:t> ne parlait pas encore </a:t>
            </a:r>
            <a:r>
              <a:rPr lang="fr-FR" sz="1200" kern="1200" dirty="0" smtClean="0">
                <a:solidFill>
                  <a:schemeClr val="tx1"/>
                </a:solidFill>
                <a:effectLst/>
                <a:latin typeface="+mn-lt"/>
                <a:ea typeface="+mn-ea"/>
                <a:cs typeface="+mn-cs"/>
              </a:rPr>
              <a:t>d’adolescents : on passait de l’enfance à l’âge adulte et la question de l’émancipation ne se posait pas ou peu, surtout sur les terres les plus sauvages du sud Etasunien</a:t>
            </a:r>
            <a:r>
              <a:rPr lang="fr-FR" sz="1200" kern="1200" baseline="0" dirty="0" smtClean="0">
                <a:solidFill>
                  <a:schemeClr val="tx1"/>
                </a:solidFill>
                <a:effectLst/>
                <a:latin typeface="+mn-lt"/>
                <a:ea typeface="+mn-ea"/>
                <a:cs typeface="+mn-cs"/>
              </a:rPr>
              <a:t> ou la principale question était de subvenir à ses besoins vitaux (se nourrir, avoir un toit, pouvoir être en capacité de fonder une famille)</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Mais, à travers certaines causes que nous allons observer, la jeunesse américaine va s’affranchir peu à peu du joug familial et d’un chemin prédestiné dans lequel elle ne se retrouve plus!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L</a:t>
            </a:r>
            <a:r>
              <a:rPr lang="fr-FR" baseline="0" dirty="0" smtClean="0"/>
              <a:t>’élément catalyseur du rock’n’roll avant qu’il ne se traduise en musique se situe dans l’apparition de cette nouvelle catégorie de population: les Teenagers.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 </a:t>
            </a:r>
            <a:r>
              <a:rPr lang="fr-FR" sz="1200" i="1" kern="1200" dirty="0" smtClean="0">
                <a:solidFill>
                  <a:schemeClr val="tx1"/>
                </a:solidFill>
                <a:effectLst/>
                <a:latin typeface="+mn-lt"/>
                <a:ea typeface="+mn-ea"/>
                <a:cs typeface="+mn-cs"/>
              </a:rPr>
              <a:t>teen-agers </a:t>
            </a:r>
            <a:r>
              <a:rPr lang="fr-FR" sz="1200" kern="1200" dirty="0" smtClean="0">
                <a:solidFill>
                  <a:schemeClr val="tx1"/>
                </a:solidFill>
                <a:effectLst/>
                <a:latin typeface="+mn-lt"/>
                <a:ea typeface="+mn-ea"/>
                <a:cs typeface="+mn-cs"/>
              </a:rPr>
              <a:t>» sont les adolescents </a:t>
            </a:r>
            <a:r>
              <a:rPr lang="fr-FR" sz="1200" kern="1200" dirty="0" err="1" smtClean="0">
                <a:solidFill>
                  <a:schemeClr val="tx1"/>
                </a:solidFill>
                <a:effectLst/>
                <a:latin typeface="+mn-lt"/>
                <a:ea typeface="+mn-ea"/>
                <a:cs typeface="+mn-cs"/>
              </a:rPr>
              <a:t>âgés</a:t>
            </a:r>
            <a:r>
              <a:rPr lang="fr-FR" sz="1200" kern="1200" dirty="0" smtClean="0">
                <a:solidFill>
                  <a:schemeClr val="tx1"/>
                </a:solidFill>
                <a:effectLst/>
                <a:latin typeface="+mn-lt"/>
                <a:ea typeface="+mn-ea"/>
                <a:cs typeface="+mn-cs"/>
              </a:rPr>
              <a:t> de treize, « </a:t>
            </a:r>
            <a:r>
              <a:rPr lang="fr-FR" sz="1200" i="1" kern="1200" dirty="0" err="1" smtClean="0">
                <a:solidFill>
                  <a:schemeClr val="tx1"/>
                </a:solidFill>
                <a:effectLst/>
                <a:latin typeface="+mn-lt"/>
                <a:ea typeface="+mn-ea"/>
                <a:cs typeface="+mn-cs"/>
              </a:rPr>
              <a:t>thir-teen</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 dix-neuf ans, « </a:t>
            </a:r>
            <a:r>
              <a:rPr lang="fr-FR" sz="1200" i="1" kern="1200" dirty="0" err="1" smtClean="0">
                <a:solidFill>
                  <a:schemeClr val="tx1"/>
                </a:solidFill>
                <a:effectLst/>
                <a:latin typeface="+mn-lt"/>
                <a:ea typeface="+mn-ea"/>
                <a:cs typeface="+mn-cs"/>
              </a:rPr>
              <a:t>nine-teen</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terme s’applique aussi aux</a:t>
            </a:r>
            <a:r>
              <a:rPr lang="fr-FR" sz="1200" kern="1200" baseline="0" dirty="0" smtClean="0">
                <a:solidFill>
                  <a:schemeClr val="tx1"/>
                </a:solidFill>
                <a:effectLst/>
                <a:latin typeface="+mn-lt"/>
                <a:ea typeface="+mn-ea"/>
                <a:cs typeface="+mn-cs"/>
              </a:rPr>
              <a:t> jeunes gens</a:t>
            </a:r>
            <a:r>
              <a:rPr lang="fr-FR" sz="1200" kern="1200" dirty="0" smtClean="0">
                <a:solidFill>
                  <a:schemeClr val="tx1"/>
                </a:solidFill>
                <a:effectLst/>
                <a:latin typeface="+mn-lt"/>
                <a:ea typeface="+mn-ea"/>
                <a:cs typeface="+mn-cs"/>
              </a:rPr>
              <a:t> en </a:t>
            </a:r>
            <a:r>
              <a:rPr lang="fr-FR" sz="1200" kern="1200" dirty="0" err="1" smtClean="0">
                <a:solidFill>
                  <a:schemeClr val="tx1"/>
                </a:solidFill>
                <a:effectLst/>
                <a:latin typeface="+mn-lt"/>
                <a:ea typeface="+mn-ea"/>
                <a:cs typeface="+mn-cs"/>
              </a:rPr>
              <a:t>âge</a:t>
            </a:r>
            <a:r>
              <a:rPr lang="fr-FR" sz="1200" kern="1200" dirty="0" smtClean="0">
                <a:solidFill>
                  <a:schemeClr val="tx1"/>
                </a:solidFill>
                <a:effectLst/>
                <a:latin typeface="+mn-lt"/>
                <a:ea typeface="+mn-ea"/>
                <a:cs typeface="+mn-cs"/>
              </a:rPr>
              <a:t> de penser de </a:t>
            </a:r>
            <a:r>
              <a:rPr lang="fr-FR" sz="1200" kern="1200" dirty="0" err="1" smtClean="0">
                <a:solidFill>
                  <a:schemeClr val="tx1"/>
                </a:solidFill>
                <a:effectLst/>
                <a:latin typeface="+mn-lt"/>
                <a:ea typeface="+mn-ea"/>
                <a:cs typeface="+mn-cs"/>
              </a:rPr>
              <a:t>façon</a:t>
            </a:r>
            <a:r>
              <a:rPr lang="fr-FR" sz="1200" kern="1200" dirty="0" smtClean="0">
                <a:solidFill>
                  <a:schemeClr val="tx1"/>
                </a:solidFill>
                <a:effectLst/>
                <a:latin typeface="+mn-lt"/>
                <a:ea typeface="+mn-ea"/>
                <a:cs typeface="+mn-cs"/>
              </a:rPr>
              <a:t> autonome, mais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vivant encore sous la coupe de leurs parents. </a:t>
            </a: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C’est cette distinction d’une classe d’âge particulière avec ses propres codes, son goût, ses rêves et ses aspirations qui va permettre à cette musique de se créer.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Cette </a:t>
            </a:r>
            <a:r>
              <a:rPr lang="fr-FR" dirty="0" smtClean="0"/>
              <a:t>force va</a:t>
            </a:r>
            <a:r>
              <a:rPr lang="fr-FR" baseline="0" dirty="0" smtClean="0"/>
              <a:t> se</a:t>
            </a:r>
            <a:r>
              <a:rPr lang="fr-FR" dirty="0" smtClean="0"/>
              <a:t> divise elle-même en deux catégories concernant notre objet d’étude :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dirty="0" smtClean="0"/>
              <a:t>Adolescents</a:t>
            </a:r>
            <a:r>
              <a:rPr lang="fr-FR" baseline="0" dirty="0" smtClean="0"/>
              <a:t> de la </a:t>
            </a:r>
            <a:r>
              <a:rPr lang="fr-FR" dirty="0" smtClean="0"/>
              <a:t>classe moyenne (principalement auditeurs nouveaux acheteurs de disques, </a:t>
            </a:r>
            <a:r>
              <a:rPr lang="fr-FR" baseline="0" dirty="0" smtClean="0"/>
              <a:t>mais également des revues spécialisées, des vêtements, des appareils de diffusion</a:t>
            </a:r>
            <a:r>
              <a:rPr lang="is-I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is-IS" baseline="0" dirty="0" smtClean="0"/>
              <a:t>Q</a:t>
            </a:r>
            <a:r>
              <a:rPr lang="fr-FR" baseline="0" dirty="0" smtClean="0"/>
              <a:t>u</a:t>
            </a:r>
            <a:r>
              <a:rPr lang="is-IS" baseline="0" dirty="0" smtClean="0"/>
              <a:t>estion de l’argent de poche!</a:t>
            </a:r>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smtClean="0"/>
          </a:p>
          <a:p>
            <a:r>
              <a:rPr lang="fr-FR" sz="1200" kern="1200" dirty="0" smtClean="0">
                <a:solidFill>
                  <a:schemeClr val="tx1"/>
                </a:solidFill>
                <a:effectLst/>
                <a:latin typeface="+mn-lt"/>
                <a:ea typeface="+mn-ea"/>
                <a:cs typeface="+mn-cs"/>
              </a:rPr>
              <a:t>Un </a:t>
            </a:r>
            <a:r>
              <a:rPr lang="fr-FR" sz="1200" kern="1200" dirty="0" err="1" smtClean="0">
                <a:solidFill>
                  <a:schemeClr val="tx1"/>
                </a:solidFill>
                <a:effectLst/>
                <a:latin typeface="+mn-lt"/>
                <a:ea typeface="+mn-ea"/>
                <a:cs typeface="+mn-cs"/>
              </a:rPr>
              <a:t>phénomène</a:t>
            </a:r>
            <a:r>
              <a:rPr lang="fr-FR" sz="1200" kern="1200" dirty="0" smtClean="0">
                <a:solidFill>
                  <a:schemeClr val="tx1"/>
                </a:solidFill>
                <a:effectLst/>
                <a:latin typeface="+mn-lt"/>
                <a:ea typeface="+mn-ea"/>
                <a:cs typeface="+mn-cs"/>
              </a:rPr>
              <a:t> qui rend la </a:t>
            </a:r>
            <a:r>
              <a:rPr lang="fr-FR" sz="1200" kern="1200" dirty="0" err="1" smtClean="0">
                <a:solidFill>
                  <a:schemeClr val="tx1"/>
                </a:solidFill>
                <a:effectLst/>
                <a:latin typeface="+mn-lt"/>
                <a:ea typeface="+mn-ea"/>
                <a:cs typeface="+mn-cs"/>
              </a:rPr>
              <a:t>rébellion</a:t>
            </a:r>
            <a:r>
              <a:rPr lang="fr-FR" sz="1200" kern="1200" dirty="0" smtClean="0">
                <a:solidFill>
                  <a:schemeClr val="tx1"/>
                </a:solidFill>
                <a:effectLst/>
                <a:latin typeface="+mn-lt"/>
                <a:ea typeface="+mn-ea"/>
                <a:cs typeface="+mn-cs"/>
              </a:rPr>
              <a:t> adolescente possible et qui explique également le </a:t>
            </a:r>
            <a:r>
              <a:rPr lang="fr-FR" sz="1200" kern="1200" dirty="0" err="1" smtClean="0">
                <a:solidFill>
                  <a:schemeClr val="tx1"/>
                </a:solidFill>
                <a:effectLst/>
                <a:latin typeface="+mn-lt"/>
                <a:ea typeface="+mn-ea"/>
                <a:cs typeface="+mn-cs"/>
              </a:rPr>
              <a:t>détournement</a:t>
            </a:r>
            <a:r>
              <a:rPr lang="fr-FR" sz="1200" kern="1200" dirty="0" smtClean="0">
                <a:solidFill>
                  <a:schemeClr val="tx1"/>
                </a:solidFill>
                <a:effectLst/>
                <a:latin typeface="+mn-lt"/>
                <a:ea typeface="+mn-ea"/>
                <a:cs typeface="+mn-cs"/>
              </a:rPr>
              <a:t> des valeurs </a:t>
            </a:r>
            <a:r>
              <a:rPr lang="fr-FR" sz="1200" kern="1200" dirty="0" err="1" smtClean="0">
                <a:solidFill>
                  <a:schemeClr val="tx1"/>
                </a:solidFill>
                <a:effectLst/>
                <a:latin typeface="+mn-lt"/>
                <a:ea typeface="+mn-ea"/>
                <a:cs typeface="+mn-cs"/>
              </a:rPr>
              <a:t>consuméristes</a:t>
            </a:r>
            <a:r>
              <a:rPr lang="fr-FR" sz="1200" kern="1200" dirty="0" smtClean="0">
                <a:solidFill>
                  <a:schemeClr val="tx1"/>
                </a:solidFill>
                <a:effectLst/>
                <a:latin typeface="+mn-lt"/>
                <a:ea typeface="+mn-ea"/>
                <a:cs typeface="+mn-cs"/>
              </a:rPr>
              <a:t> par la classe moyenne adolescente tient au fait que ces adolescents disposent de leur propre pouvoir d’achat </a:t>
            </a:r>
            <a:r>
              <a:rPr lang="fr-FR" sz="1200" kern="1200" dirty="0" err="1" smtClean="0">
                <a:solidFill>
                  <a:schemeClr val="tx1"/>
                </a:solidFill>
                <a:effectLst/>
                <a:latin typeface="+mn-lt"/>
                <a:ea typeface="+mn-ea"/>
                <a:cs typeface="+mn-cs"/>
              </a:rPr>
              <a:t>grâce</a:t>
            </a:r>
            <a:r>
              <a:rPr lang="fr-FR" sz="1200" kern="1200" dirty="0" smtClean="0">
                <a:solidFill>
                  <a:schemeClr val="tx1"/>
                </a:solidFill>
                <a:effectLst/>
                <a:latin typeface="+mn-lt"/>
                <a:ea typeface="+mn-ea"/>
                <a:cs typeface="+mn-cs"/>
              </a:rPr>
              <a:t> à leur argent de poche.</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En 1956, 13 millions de jeunes disposent d’un revenu global annuel de 7 milliards de dollars, </a:t>
            </a:r>
          </a:p>
          <a:p>
            <a:r>
              <a:rPr lang="fr-FR" sz="1200" kern="1200" dirty="0" smtClean="0">
                <a:solidFill>
                  <a:schemeClr val="tx1"/>
                </a:solidFill>
                <a:effectLst/>
                <a:latin typeface="+mn-lt"/>
                <a:ea typeface="+mn-ea"/>
                <a:cs typeface="+mn-cs"/>
              </a:rPr>
              <a:t>un revenu en augmentation d’un quart par rapport à ce qu’il </a:t>
            </a:r>
            <a:r>
              <a:rPr lang="fr-FR" sz="1200" kern="1200" dirty="0" err="1" smtClean="0">
                <a:solidFill>
                  <a:schemeClr val="tx1"/>
                </a:solidFill>
                <a:effectLst/>
                <a:latin typeface="+mn-lt"/>
                <a:ea typeface="+mn-ea"/>
                <a:cs typeface="+mn-cs"/>
              </a:rPr>
              <a:t>était</a:t>
            </a:r>
            <a:r>
              <a:rPr lang="fr-FR" sz="1200" kern="1200" dirty="0" smtClean="0">
                <a:solidFill>
                  <a:schemeClr val="tx1"/>
                </a:solidFill>
                <a:effectLst/>
                <a:latin typeface="+mn-lt"/>
                <a:ea typeface="+mn-ea"/>
                <a:cs typeface="+mn-cs"/>
              </a:rPr>
              <a:t> seulement trois ans auparavant. </a:t>
            </a:r>
          </a:p>
          <a:p>
            <a:r>
              <a:rPr lang="fr-FR" sz="1200" kern="1200" dirty="0" smtClean="0">
                <a:solidFill>
                  <a:schemeClr val="tx1"/>
                </a:solidFill>
                <a:effectLst/>
                <a:latin typeface="+mn-lt"/>
                <a:ea typeface="+mn-ea"/>
                <a:cs typeface="+mn-cs"/>
              </a:rPr>
              <a:t>L’adolescent moyen dispose de 10,55 dollars par semaine et ce revenu </a:t>
            </a:r>
            <a:r>
              <a:rPr lang="fr-FR" sz="1200" kern="1200" dirty="0" err="1" smtClean="0">
                <a:solidFill>
                  <a:schemeClr val="tx1"/>
                </a:solidFill>
                <a:effectLst/>
                <a:latin typeface="+mn-lt"/>
                <a:ea typeface="+mn-ea"/>
                <a:cs typeface="+mn-cs"/>
              </a:rPr>
              <a:t>médian</a:t>
            </a:r>
            <a:r>
              <a:rPr lang="fr-FR" sz="1200" kern="1200" dirty="0" smtClean="0">
                <a:solidFill>
                  <a:schemeClr val="tx1"/>
                </a:solidFill>
                <a:effectLst/>
                <a:latin typeface="+mn-lt"/>
                <a:ea typeface="+mn-ea"/>
                <a:cs typeface="+mn-cs"/>
              </a:rPr>
              <a:t> est sans commune mesure avec celui des </a:t>
            </a:r>
            <a:r>
              <a:rPr lang="fr-FR" sz="1200" kern="1200" dirty="0" err="1" smtClean="0">
                <a:solidFill>
                  <a:schemeClr val="tx1"/>
                </a:solidFill>
                <a:effectLst/>
                <a:latin typeface="+mn-lt"/>
                <a:ea typeface="+mn-ea"/>
                <a:cs typeface="+mn-cs"/>
              </a:rPr>
              <a:t>décennies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précédentes</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Si l’adolescence comme « une phase de mutation » entre l’enfance et l’</a:t>
            </a:r>
            <a:r>
              <a:rPr lang="fr-FR" sz="1200" kern="1200" dirty="0" err="1" smtClean="0">
                <a:solidFill>
                  <a:schemeClr val="tx1"/>
                </a:solidFill>
                <a:effectLst/>
                <a:latin typeface="+mn-lt"/>
                <a:ea typeface="+mn-ea"/>
                <a:cs typeface="+mn-cs"/>
              </a:rPr>
              <a:t>âge</a:t>
            </a:r>
            <a:r>
              <a:rPr lang="fr-FR" sz="1200" kern="1200" dirty="0" smtClean="0">
                <a:solidFill>
                  <a:schemeClr val="tx1"/>
                </a:solidFill>
                <a:effectLst/>
                <a:latin typeface="+mn-lt"/>
                <a:ea typeface="+mn-ea"/>
                <a:cs typeface="+mn-cs"/>
              </a:rPr>
              <a:t> adulte se traduit aujourd’hui le plus </a:t>
            </a:r>
            <a:r>
              <a:rPr lang="fr-FR" sz="1200" kern="1200" dirty="0" err="1" smtClean="0">
                <a:solidFill>
                  <a:schemeClr val="tx1"/>
                </a:solidFill>
                <a:effectLst/>
                <a:latin typeface="+mn-lt"/>
                <a:ea typeface="+mn-ea"/>
                <a:cs typeface="+mn-cs"/>
              </a:rPr>
              <a:t>concrètement</a:t>
            </a:r>
            <a:r>
              <a:rPr lang="fr-FR" sz="1200" kern="1200" dirty="0" smtClean="0">
                <a:solidFill>
                  <a:schemeClr val="tx1"/>
                </a:solidFill>
                <a:effectLst/>
                <a:latin typeface="+mn-lt"/>
                <a:ea typeface="+mn-ea"/>
                <a:cs typeface="+mn-cs"/>
              </a:rPr>
              <a:t> en termes d’</a:t>
            </a:r>
            <a:r>
              <a:rPr lang="fr-FR" sz="1200" kern="1200" dirty="0" err="1" smtClean="0">
                <a:solidFill>
                  <a:schemeClr val="tx1"/>
                </a:solidFill>
                <a:effectLst/>
                <a:latin typeface="+mn-lt"/>
                <a:ea typeface="+mn-ea"/>
                <a:cs typeface="+mn-cs"/>
              </a:rPr>
              <a:t>indépendance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économique</a:t>
            </a:r>
            <a:r>
              <a:rPr lang="fr-FR" sz="1200" kern="1200" dirty="0" smtClean="0">
                <a:solidFill>
                  <a:schemeClr val="tx1"/>
                </a:solidFill>
                <a:effectLst/>
                <a:latin typeface="+mn-lt"/>
                <a:ea typeface="+mn-ea"/>
                <a:cs typeface="+mn-cs"/>
              </a:rPr>
              <a:t> », l’adolescent </a:t>
            </a:r>
            <a:r>
              <a:rPr lang="fr-FR" sz="1200" kern="1200" dirty="0" err="1" smtClean="0">
                <a:solidFill>
                  <a:schemeClr val="tx1"/>
                </a:solidFill>
                <a:effectLst/>
                <a:latin typeface="+mn-lt"/>
                <a:ea typeface="+mn-ea"/>
                <a:cs typeface="+mn-cs"/>
              </a:rPr>
              <a:t>américain</a:t>
            </a:r>
            <a:r>
              <a:rPr lang="fr-FR" sz="1200" kern="1200" dirty="0" smtClean="0">
                <a:solidFill>
                  <a:schemeClr val="tx1"/>
                </a:solidFill>
                <a:effectLst/>
                <a:latin typeface="+mn-lt"/>
                <a:ea typeface="+mn-ea"/>
                <a:cs typeface="+mn-cs"/>
              </a:rPr>
              <a:t> des </a:t>
            </a:r>
            <a:r>
              <a:rPr lang="fr-FR" sz="1200" kern="1200" dirty="0" err="1" smtClean="0">
                <a:solidFill>
                  <a:schemeClr val="tx1"/>
                </a:solidFill>
                <a:effectLst/>
                <a:latin typeface="+mn-lt"/>
                <a:ea typeface="+mn-ea"/>
                <a:cs typeface="+mn-cs"/>
              </a:rPr>
              <a:t>années</a:t>
            </a:r>
            <a:r>
              <a:rPr lang="fr-FR" sz="1200" kern="1200" dirty="0" smtClean="0">
                <a:solidFill>
                  <a:schemeClr val="tx1"/>
                </a:solidFill>
                <a:effectLst/>
                <a:latin typeface="+mn-lt"/>
                <a:ea typeface="+mn-ea"/>
                <a:cs typeface="+mn-cs"/>
              </a:rPr>
              <a:t> 1950 est, d’une certaine </a:t>
            </a:r>
            <a:r>
              <a:rPr lang="fr-FR" sz="1200" kern="1200" dirty="0" err="1" smtClean="0">
                <a:solidFill>
                  <a:schemeClr val="tx1"/>
                </a:solidFill>
                <a:effectLst/>
                <a:latin typeface="+mn-lt"/>
                <a:ea typeface="+mn-ea"/>
                <a:cs typeface="+mn-cs"/>
              </a:rPr>
              <a:t>façon</a:t>
            </a:r>
            <a:r>
              <a:rPr lang="fr-FR" sz="1200" kern="1200" dirty="0" smtClean="0">
                <a:solidFill>
                  <a:schemeClr val="tx1"/>
                </a:solidFill>
                <a:effectLst/>
                <a:latin typeface="+mn-lt"/>
                <a:ea typeface="+mn-ea"/>
                <a:cs typeface="+mn-cs"/>
              </a:rPr>
              <a:t>, en </a:t>
            </a:r>
            <a:r>
              <a:rPr lang="fr-FR" sz="1200" kern="1200" dirty="0" err="1" smtClean="0">
                <a:solidFill>
                  <a:schemeClr val="tx1"/>
                </a:solidFill>
                <a:effectLst/>
                <a:latin typeface="+mn-lt"/>
                <a:ea typeface="+mn-ea"/>
                <a:cs typeface="+mn-cs"/>
              </a:rPr>
              <a:t>porte-a</a:t>
            </a:r>
            <a:r>
              <a:rPr lang="fr-FR" sz="1200" kern="1200" dirty="0" smtClean="0">
                <a:solidFill>
                  <a:schemeClr val="tx1"/>
                </a:solidFill>
                <a:effectLst/>
                <a:latin typeface="+mn-lt"/>
                <a:ea typeface="+mn-ea"/>
                <a:cs typeface="+mn-cs"/>
              </a:rPr>
              <a:t>̀-faux : il peut s’offrir des disques, revues et </a:t>
            </a:r>
            <a:r>
              <a:rPr lang="fr-FR" sz="1200" kern="1200" dirty="0" err="1" smtClean="0">
                <a:solidFill>
                  <a:schemeClr val="tx1"/>
                </a:solidFill>
                <a:effectLst/>
                <a:latin typeface="+mn-lt"/>
                <a:ea typeface="+mn-ea"/>
                <a:cs typeface="+mn-cs"/>
              </a:rPr>
              <a:t>matériel</a:t>
            </a:r>
            <a:r>
              <a:rPr lang="fr-FR" sz="1200" kern="1200" dirty="0" smtClean="0">
                <a:solidFill>
                  <a:schemeClr val="tx1"/>
                </a:solidFill>
                <a:effectLst/>
                <a:latin typeface="+mn-lt"/>
                <a:ea typeface="+mn-ea"/>
                <a:cs typeface="+mn-cs"/>
              </a:rPr>
              <a:t> sans avoir à se soucier de son quotidien, mais le conflit est d’autant plus </a:t>
            </a:r>
            <a:r>
              <a:rPr lang="fr-FR" sz="1200" kern="1200" dirty="0" err="1" smtClean="0">
                <a:solidFill>
                  <a:schemeClr val="tx1"/>
                </a:solidFill>
                <a:effectLst/>
                <a:latin typeface="+mn-lt"/>
                <a:ea typeface="+mn-ea"/>
                <a:cs typeface="+mn-cs"/>
              </a:rPr>
              <a:t>inévitable</a:t>
            </a:r>
            <a:r>
              <a:rPr lang="fr-FR" sz="1200" kern="1200" dirty="0" smtClean="0">
                <a:solidFill>
                  <a:schemeClr val="tx1"/>
                </a:solidFill>
                <a:effectLst/>
                <a:latin typeface="+mn-lt"/>
                <a:ea typeface="+mn-ea"/>
                <a:cs typeface="+mn-cs"/>
              </a:rPr>
              <a:t> qu’il vit encore sous le toit familial.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 nouveau pouvoir </a:t>
            </a:r>
            <a:r>
              <a:rPr lang="fr-FR" sz="1200" kern="1200" dirty="0" err="1" smtClean="0">
                <a:solidFill>
                  <a:schemeClr val="tx1"/>
                </a:solidFill>
                <a:effectLst/>
                <a:latin typeface="+mn-lt"/>
                <a:ea typeface="+mn-ea"/>
                <a:cs typeface="+mn-cs"/>
              </a:rPr>
              <a:t>économique</a:t>
            </a:r>
            <a:r>
              <a:rPr lang="fr-FR" sz="1200" kern="1200" dirty="0" smtClean="0">
                <a:solidFill>
                  <a:schemeClr val="tx1"/>
                </a:solidFill>
                <a:effectLst/>
                <a:latin typeface="+mn-lt"/>
                <a:ea typeface="+mn-ea"/>
                <a:cs typeface="+mn-cs"/>
              </a:rPr>
              <a:t>, qui </a:t>
            </a:r>
            <a:r>
              <a:rPr lang="fr-FR" sz="1200" kern="1200" dirty="0" err="1" smtClean="0">
                <a:solidFill>
                  <a:schemeClr val="tx1"/>
                </a:solidFill>
                <a:effectLst/>
                <a:latin typeface="+mn-lt"/>
                <a:ea typeface="+mn-ea"/>
                <a:cs typeface="+mn-cs"/>
              </a:rPr>
              <a:t>dépasse</a:t>
            </a:r>
            <a:r>
              <a:rPr lang="fr-FR" sz="1200" kern="1200" dirty="0" smtClean="0">
                <a:solidFill>
                  <a:schemeClr val="tx1"/>
                </a:solidFill>
                <a:effectLst/>
                <a:latin typeface="+mn-lt"/>
                <a:ea typeface="+mn-ea"/>
                <a:cs typeface="+mn-cs"/>
              </a:rPr>
              <a:t> les parents </a:t>
            </a:r>
            <a:r>
              <a:rPr lang="fr-FR" sz="1200" kern="1200" dirty="0" err="1" smtClean="0">
                <a:solidFill>
                  <a:schemeClr val="tx1"/>
                </a:solidFill>
                <a:effectLst/>
                <a:latin typeface="+mn-lt"/>
                <a:ea typeface="+mn-ea"/>
                <a:cs typeface="+mn-cs"/>
              </a:rPr>
              <a:t>eux-mêmes</a:t>
            </a:r>
            <a:r>
              <a:rPr lang="fr-FR" sz="1200" kern="1200" dirty="0" smtClean="0">
                <a:solidFill>
                  <a:schemeClr val="tx1"/>
                </a:solidFill>
                <a:effectLst/>
                <a:latin typeface="+mn-lt"/>
                <a:ea typeface="+mn-ea"/>
                <a:cs typeface="+mn-cs"/>
              </a:rPr>
              <a:t>, a un </a:t>
            </a:r>
            <a:r>
              <a:rPr lang="fr-FR" sz="1200" kern="1200" dirty="0" err="1" smtClean="0">
                <a:solidFill>
                  <a:schemeClr val="tx1"/>
                </a:solidFill>
                <a:effectLst/>
                <a:latin typeface="+mn-lt"/>
                <a:ea typeface="+mn-ea"/>
                <a:cs typeface="+mn-cs"/>
              </a:rPr>
              <a:t>rôle</a:t>
            </a:r>
            <a:r>
              <a:rPr lang="fr-FR" sz="1200" kern="1200" dirty="0" smtClean="0">
                <a:solidFill>
                  <a:schemeClr val="tx1"/>
                </a:solidFill>
                <a:effectLst/>
                <a:latin typeface="+mn-lt"/>
                <a:ea typeface="+mn-ea"/>
                <a:cs typeface="+mn-cs"/>
              </a:rPr>
              <a:t> important à jouer dans l’apparition et le développement du rock’n’roll car, en disposant de ses propres ressources, le monde adolescent peut </a:t>
            </a:r>
            <a:r>
              <a:rPr lang="fr-FR" sz="1200" kern="1200" dirty="0" err="1" smtClean="0">
                <a:solidFill>
                  <a:schemeClr val="tx1"/>
                </a:solidFill>
                <a:effectLst/>
                <a:latin typeface="+mn-lt"/>
                <a:ea typeface="+mn-ea"/>
                <a:cs typeface="+mn-cs"/>
              </a:rPr>
              <a:t>désormais</a:t>
            </a:r>
            <a:r>
              <a:rPr lang="fr-FR" sz="1200" kern="1200" dirty="0" smtClean="0">
                <a:solidFill>
                  <a:schemeClr val="tx1"/>
                </a:solidFill>
                <a:effectLst/>
                <a:latin typeface="+mn-lt"/>
                <a:ea typeface="+mn-ea"/>
                <a:cs typeface="+mn-cs"/>
              </a:rPr>
              <a:t> s’exprimer </a:t>
            </a:r>
            <a:r>
              <a:rPr lang="fr-FR" sz="1200" kern="1200" dirty="0" err="1" smtClean="0">
                <a:solidFill>
                  <a:schemeClr val="tx1"/>
                </a:solidFill>
                <a:effectLst/>
                <a:latin typeface="+mn-lt"/>
                <a:ea typeface="+mn-ea"/>
                <a:cs typeface="+mn-cs"/>
              </a:rPr>
              <a:t>indépendamment</a:t>
            </a:r>
            <a:r>
              <a:rPr lang="fr-FR" sz="1200" kern="1200" dirty="0" smtClean="0">
                <a:solidFill>
                  <a:schemeClr val="tx1"/>
                </a:solidFill>
                <a:effectLst/>
                <a:latin typeface="+mn-lt"/>
                <a:ea typeface="+mn-ea"/>
                <a:cs typeface="+mn-cs"/>
              </a:rPr>
              <a:t> du monde des adultes, non seulement à travers l’expression musicale, mais aussi en achetant des disques, les deux actions marquant un acte transgressif qui bouscule les adultes sur leur propre terrain. </a:t>
            </a:r>
          </a:p>
          <a:p>
            <a:r>
              <a:rPr lang="fr-FR" sz="1200" kern="1200" dirty="0" smtClean="0">
                <a:solidFill>
                  <a:schemeClr val="tx1"/>
                </a:solidFill>
                <a:effectLst/>
                <a:latin typeface="+mn-lt"/>
                <a:ea typeface="+mn-ea"/>
                <a:cs typeface="+mn-cs"/>
              </a:rPr>
              <a:t>Le rock’n’roll ne </a:t>
            </a:r>
            <a:r>
              <a:rPr lang="fr-FR" sz="1200" kern="1200" dirty="0" err="1" smtClean="0">
                <a:solidFill>
                  <a:schemeClr val="tx1"/>
                </a:solidFill>
                <a:effectLst/>
                <a:latin typeface="+mn-lt"/>
                <a:ea typeface="+mn-ea"/>
                <a:cs typeface="+mn-cs"/>
              </a:rPr>
              <a:t>nécessite</a:t>
            </a:r>
            <a:r>
              <a:rPr lang="fr-FR" sz="1200" kern="1200" dirty="0" smtClean="0">
                <a:solidFill>
                  <a:schemeClr val="tx1"/>
                </a:solidFill>
                <a:effectLst/>
                <a:latin typeface="+mn-lt"/>
                <a:ea typeface="+mn-ea"/>
                <a:cs typeface="+mn-cs"/>
              </a:rPr>
              <a:t> plus aucune approbation ou </a:t>
            </a:r>
            <a:r>
              <a:rPr lang="fr-FR" sz="1200" kern="1200" dirty="0" err="1" smtClean="0">
                <a:solidFill>
                  <a:schemeClr val="tx1"/>
                </a:solidFill>
                <a:effectLst/>
                <a:latin typeface="+mn-lt"/>
                <a:ea typeface="+mn-ea"/>
                <a:cs typeface="+mn-cs"/>
              </a:rPr>
              <a:t>compréhension</a:t>
            </a:r>
            <a:r>
              <a:rPr lang="fr-FR" sz="1200" kern="1200" dirty="0" smtClean="0">
                <a:solidFill>
                  <a:schemeClr val="tx1"/>
                </a:solidFill>
                <a:effectLst/>
                <a:latin typeface="+mn-lt"/>
                <a:ea typeface="+mn-ea"/>
                <a:cs typeface="+mn-cs"/>
              </a:rPr>
              <a:t> de la part des adultes pour exister tout en restant suffisamment rentable pour disposer d’une certaine autonomie artistique face à l’industrie culturelle </a:t>
            </a:r>
            <a:r>
              <a:rPr lang="fr-FR" sz="1200" kern="1200" dirty="0" err="1" smtClean="0">
                <a:solidFill>
                  <a:schemeClr val="tx1"/>
                </a:solidFill>
                <a:effectLst/>
                <a:latin typeface="+mn-lt"/>
                <a:ea typeface="+mn-ea"/>
                <a:cs typeface="+mn-cs"/>
              </a:rPr>
              <a:t>américaine</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Cette </a:t>
            </a:r>
            <a:r>
              <a:rPr lang="fr-FR" sz="1200" kern="1200" dirty="0" err="1" smtClean="0">
                <a:solidFill>
                  <a:schemeClr val="tx1"/>
                </a:solidFill>
                <a:effectLst/>
                <a:latin typeface="+mn-lt"/>
                <a:ea typeface="+mn-ea"/>
                <a:cs typeface="+mn-cs"/>
              </a:rPr>
              <a:t>indépendance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financière</a:t>
            </a:r>
            <a:r>
              <a:rPr lang="fr-FR" sz="1200" kern="1200" dirty="0" smtClean="0">
                <a:solidFill>
                  <a:schemeClr val="tx1"/>
                </a:solidFill>
                <a:effectLst/>
                <a:latin typeface="+mn-lt"/>
                <a:ea typeface="+mn-ea"/>
                <a:cs typeface="+mn-cs"/>
              </a:rPr>
              <a:t> des adolescents transforme la consommation en un acte transgressif qui </a:t>
            </a:r>
            <a:r>
              <a:rPr lang="fr-FR" sz="1200" kern="1200" dirty="0" err="1" smtClean="0">
                <a:solidFill>
                  <a:schemeClr val="tx1"/>
                </a:solidFill>
                <a:effectLst/>
                <a:latin typeface="+mn-lt"/>
                <a:ea typeface="+mn-ea"/>
                <a:cs typeface="+mn-cs"/>
              </a:rPr>
              <a:t>répond</a:t>
            </a:r>
            <a:r>
              <a:rPr lang="fr-FR" sz="1200" kern="1200" dirty="0" smtClean="0">
                <a:solidFill>
                  <a:schemeClr val="tx1"/>
                </a:solidFill>
                <a:effectLst/>
                <a:latin typeface="+mn-lt"/>
                <a:ea typeface="+mn-ea"/>
                <a:cs typeface="+mn-cs"/>
              </a:rPr>
              <a:t> à une des conditions d’existence du rock’n’roll : que celui-ci soit capable de </a:t>
            </a:r>
            <a:r>
              <a:rPr lang="fr-FR" sz="1200" kern="1200" dirty="0" err="1" smtClean="0">
                <a:solidFill>
                  <a:schemeClr val="tx1"/>
                </a:solidFill>
                <a:effectLst/>
                <a:latin typeface="+mn-lt"/>
                <a:ea typeface="+mn-ea"/>
                <a:cs typeface="+mn-cs"/>
              </a:rPr>
              <a:t>générer</a:t>
            </a:r>
            <a:r>
              <a:rPr lang="fr-FR" sz="1200" kern="1200" dirty="0" smtClean="0">
                <a:solidFill>
                  <a:schemeClr val="tx1"/>
                </a:solidFill>
                <a:effectLst/>
                <a:latin typeface="+mn-lt"/>
                <a:ea typeface="+mn-ea"/>
                <a:cs typeface="+mn-cs"/>
              </a:rPr>
              <a:t> une </a:t>
            </a:r>
            <a:r>
              <a:rPr lang="fr-FR" sz="1200" kern="1200" dirty="0" err="1" smtClean="0">
                <a:solidFill>
                  <a:schemeClr val="tx1"/>
                </a:solidFill>
                <a:effectLst/>
                <a:latin typeface="+mn-lt"/>
                <a:ea typeface="+mn-ea"/>
                <a:cs typeface="+mn-cs"/>
              </a:rPr>
              <a:t>rentabilite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financière</a:t>
            </a:r>
            <a:r>
              <a:rPr lang="fr-FR" sz="1200" kern="1200" dirty="0" smtClean="0">
                <a:solidFill>
                  <a:schemeClr val="tx1"/>
                </a:solidFill>
                <a:effectLst/>
                <a:latin typeface="+mn-lt"/>
                <a:ea typeface="+mn-ea"/>
                <a:cs typeface="+mn-cs"/>
              </a:rPr>
              <a:t>, donc de captiver l’attention des plus grands acheteurs de disques, c’est-à-dire les adolescents des classes moyennes. Sans cet </a:t>
            </a:r>
            <a:r>
              <a:rPr lang="fr-FR" sz="1200" kern="1200" dirty="0" err="1" smtClean="0">
                <a:solidFill>
                  <a:schemeClr val="tx1"/>
                </a:solidFill>
                <a:effectLst/>
                <a:latin typeface="+mn-lt"/>
                <a:ea typeface="+mn-ea"/>
                <a:cs typeface="+mn-cs"/>
              </a:rPr>
              <a:t>intérêt</a:t>
            </a:r>
            <a:r>
              <a:rPr lang="fr-FR" sz="1200" kern="1200" dirty="0" smtClean="0">
                <a:solidFill>
                  <a:schemeClr val="tx1"/>
                </a:solidFill>
                <a:effectLst/>
                <a:latin typeface="+mn-lt"/>
                <a:ea typeface="+mn-ea"/>
                <a:cs typeface="+mn-cs"/>
              </a:rPr>
              <a:t> lucratif, les adultes ne le supportant pas l’auraient tout bonnement </a:t>
            </a:r>
            <a:r>
              <a:rPr lang="fr-FR" sz="1200" kern="1200" dirty="0" err="1" smtClean="0">
                <a:solidFill>
                  <a:schemeClr val="tx1"/>
                </a:solidFill>
                <a:effectLst/>
                <a:latin typeface="+mn-lt"/>
                <a:ea typeface="+mn-ea"/>
                <a:cs typeface="+mn-cs"/>
              </a:rPr>
              <a:t>étouffé</a:t>
            </a:r>
            <a:r>
              <a:rPr lang="fr-FR" sz="1200" kern="1200" dirty="0" smtClean="0">
                <a:solidFill>
                  <a:schemeClr val="tx1"/>
                </a:solidFill>
                <a:effectLst/>
                <a:latin typeface="+mn-lt"/>
                <a:ea typeface="+mn-ea"/>
                <a:cs typeface="+mn-cs"/>
              </a:rPr>
              <a:t>́. </a:t>
            </a:r>
            <a:endParaRPr lang="fr-FR" dirty="0" smtClean="0"/>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 qui reste </a:t>
            </a:r>
            <a:r>
              <a:rPr lang="fr-FR" sz="1200" kern="1200" dirty="0" err="1" smtClean="0">
                <a:solidFill>
                  <a:schemeClr val="tx1"/>
                </a:solidFill>
                <a:effectLst/>
                <a:latin typeface="+mn-lt"/>
                <a:ea typeface="+mn-ea"/>
                <a:cs typeface="+mn-cs"/>
              </a:rPr>
              <a:t>irréductible</a:t>
            </a:r>
            <a:r>
              <a:rPr lang="fr-FR" sz="1200" kern="1200" dirty="0" smtClean="0">
                <a:solidFill>
                  <a:schemeClr val="tx1"/>
                </a:solidFill>
                <a:effectLst/>
                <a:latin typeface="+mn-lt"/>
                <a:ea typeface="+mn-ea"/>
                <a:cs typeface="+mn-cs"/>
              </a:rPr>
              <a:t> et qui vient parachever le renversement de la valeur </a:t>
            </a:r>
            <a:r>
              <a:rPr lang="fr-FR" sz="1200" kern="1200" dirty="0" err="1" smtClean="0">
                <a:solidFill>
                  <a:schemeClr val="tx1"/>
                </a:solidFill>
                <a:effectLst/>
                <a:latin typeface="+mn-lt"/>
                <a:ea typeface="+mn-ea"/>
                <a:cs typeface="+mn-cs"/>
              </a:rPr>
              <a:t>consumériste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américaine</a:t>
            </a:r>
            <a:r>
              <a:rPr lang="fr-FR" sz="1200" kern="1200" dirty="0" smtClean="0">
                <a:solidFill>
                  <a:schemeClr val="tx1"/>
                </a:solidFill>
                <a:effectLst/>
                <a:latin typeface="+mn-lt"/>
                <a:ea typeface="+mn-ea"/>
                <a:cs typeface="+mn-cs"/>
              </a:rPr>
              <a:t>, c’est que la musique n’a pas d’efforts ou de concessions </a:t>
            </a:r>
            <a:r>
              <a:rPr lang="fr-FR" sz="1200" kern="1200" dirty="0" err="1" smtClean="0">
                <a:solidFill>
                  <a:schemeClr val="tx1"/>
                </a:solidFill>
                <a:effectLst/>
                <a:latin typeface="+mn-lt"/>
                <a:ea typeface="+mn-ea"/>
                <a:cs typeface="+mn-cs"/>
              </a:rPr>
              <a:t>particulières</a:t>
            </a:r>
            <a:r>
              <a:rPr lang="fr-FR" sz="1200" kern="1200" dirty="0" smtClean="0">
                <a:solidFill>
                  <a:schemeClr val="tx1"/>
                </a:solidFill>
                <a:effectLst/>
                <a:latin typeface="+mn-lt"/>
                <a:ea typeface="+mn-ea"/>
                <a:cs typeface="+mn-cs"/>
              </a:rPr>
              <a:t> à faire pour plaire à son public. Les chansons sont </a:t>
            </a:r>
            <a:r>
              <a:rPr lang="fr-FR" sz="1200" kern="1200" dirty="0" err="1" smtClean="0">
                <a:solidFill>
                  <a:schemeClr val="tx1"/>
                </a:solidFill>
                <a:effectLst/>
                <a:latin typeface="+mn-lt"/>
                <a:ea typeface="+mn-ea"/>
                <a:cs typeface="+mn-cs"/>
              </a:rPr>
              <a:t>interprétées</a:t>
            </a:r>
            <a:r>
              <a:rPr lang="fr-FR" sz="1200" kern="1200" dirty="0" smtClean="0">
                <a:solidFill>
                  <a:schemeClr val="tx1"/>
                </a:solidFill>
                <a:effectLst/>
                <a:latin typeface="+mn-lt"/>
                <a:ea typeface="+mn-ea"/>
                <a:cs typeface="+mn-cs"/>
              </a:rPr>
              <a:t> et parfois </a:t>
            </a:r>
            <a:r>
              <a:rPr lang="fr-FR" sz="1200" kern="1200" dirty="0" err="1" smtClean="0">
                <a:solidFill>
                  <a:schemeClr val="tx1"/>
                </a:solidFill>
                <a:effectLst/>
                <a:latin typeface="+mn-lt"/>
                <a:ea typeface="+mn-ea"/>
                <a:cs typeface="+mn-cs"/>
              </a:rPr>
              <a:t>écrites</a:t>
            </a:r>
            <a:r>
              <a:rPr lang="fr-FR" sz="1200" kern="1200" dirty="0" smtClean="0">
                <a:solidFill>
                  <a:schemeClr val="tx1"/>
                </a:solidFill>
                <a:effectLst/>
                <a:latin typeface="+mn-lt"/>
                <a:ea typeface="+mn-ea"/>
                <a:cs typeface="+mn-cs"/>
              </a:rPr>
              <a:t> par des adolescents, </a:t>
            </a:r>
            <a:r>
              <a:rPr lang="fr-FR" sz="1200" kern="1200" dirty="0" err="1" smtClean="0">
                <a:solidFill>
                  <a:schemeClr val="tx1"/>
                </a:solidFill>
                <a:effectLst/>
                <a:latin typeface="+mn-lt"/>
                <a:ea typeface="+mn-ea"/>
                <a:cs typeface="+mn-cs"/>
              </a:rPr>
              <a:t>enregistrées</a:t>
            </a:r>
            <a:r>
              <a:rPr lang="fr-FR" sz="1200" kern="1200" dirty="0" smtClean="0">
                <a:solidFill>
                  <a:schemeClr val="tx1"/>
                </a:solidFill>
                <a:effectLst/>
                <a:latin typeface="+mn-lt"/>
                <a:ea typeface="+mn-ea"/>
                <a:cs typeface="+mn-cs"/>
              </a:rPr>
              <a:t> par des adultes et des musiciens souvent capables de comprendre leurs sentiments et de les magnifier, promues par des </a:t>
            </a:r>
            <a:r>
              <a:rPr lang="fr-FR" sz="1200" i="1" kern="1200" dirty="0" smtClean="0">
                <a:solidFill>
                  <a:schemeClr val="tx1"/>
                </a:solidFill>
                <a:effectLst/>
                <a:latin typeface="+mn-lt"/>
                <a:ea typeface="+mn-ea"/>
                <a:cs typeface="+mn-cs"/>
              </a:rPr>
              <a:t>disc-jockeys </a:t>
            </a:r>
            <a:r>
              <a:rPr lang="fr-FR" sz="1200" kern="1200" dirty="0" err="1" smtClean="0">
                <a:solidFill>
                  <a:schemeClr val="tx1"/>
                </a:solidFill>
                <a:effectLst/>
                <a:latin typeface="+mn-lt"/>
                <a:ea typeface="+mn-ea"/>
                <a:cs typeface="+mn-cs"/>
              </a:rPr>
              <a:t>érudits</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passionnés</a:t>
            </a:r>
            <a:r>
              <a:rPr lang="fr-FR" sz="1200" kern="1200" dirty="0" smtClean="0">
                <a:solidFill>
                  <a:schemeClr val="tx1"/>
                </a:solidFill>
                <a:effectLst/>
                <a:latin typeface="+mn-lt"/>
                <a:ea typeface="+mn-ea"/>
                <a:cs typeface="+mn-cs"/>
              </a:rPr>
              <a:t>, avant d’</a:t>
            </a:r>
            <a:r>
              <a:rPr lang="fr-FR" sz="1200" kern="1200" dirty="0" err="1" smtClean="0">
                <a:solidFill>
                  <a:schemeClr val="tx1"/>
                </a:solidFill>
                <a:effectLst/>
                <a:latin typeface="+mn-lt"/>
                <a:ea typeface="+mn-ea"/>
                <a:cs typeface="+mn-cs"/>
              </a:rPr>
              <a:t>être</a:t>
            </a:r>
            <a:r>
              <a:rPr lang="fr-FR" sz="1200" kern="1200" dirty="0" smtClean="0">
                <a:solidFill>
                  <a:schemeClr val="tx1"/>
                </a:solidFill>
                <a:effectLst/>
                <a:latin typeface="+mn-lt"/>
                <a:ea typeface="+mn-ea"/>
                <a:cs typeface="+mn-cs"/>
              </a:rPr>
              <a:t> finalement </a:t>
            </a:r>
            <a:r>
              <a:rPr lang="fr-FR" sz="1200" kern="1200" dirty="0" err="1" smtClean="0">
                <a:solidFill>
                  <a:schemeClr val="tx1"/>
                </a:solidFill>
                <a:effectLst/>
                <a:latin typeface="+mn-lt"/>
                <a:ea typeface="+mn-ea"/>
                <a:cs typeface="+mn-cs"/>
              </a:rPr>
              <a:t>achetées</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écoutées</a:t>
            </a:r>
            <a:r>
              <a:rPr lang="fr-FR" sz="1200" kern="1200" dirty="0" smtClean="0">
                <a:solidFill>
                  <a:schemeClr val="tx1"/>
                </a:solidFill>
                <a:effectLst/>
                <a:latin typeface="+mn-lt"/>
                <a:ea typeface="+mn-ea"/>
                <a:cs typeface="+mn-cs"/>
              </a:rPr>
              <a:t> par le public adolescent auquel elles sont </a:t>
            </a:r>
            <a:r>
              <a:rPr lang="fr-FR" sz="1200" kern="1200" dirty="0" err="1" smtClean="0">
                <a:solidFill>
                  <a:schemeClr val="tx1"/>
                </a:solidFill>
                <a:effectLst/>
                <a:latin typeface="+mn-lt"/>
                <a:ea typeface="+mn-ea"/>
                <a:cs typeface="+mn-cs"/>
              </a:rPr>
              <a:t>destinées</a:t>
            </a:r>
            <a:r>
              <a:rPr lang="fr-FR" sz="1200" kern="1200" dirty="0" smtClean="0">
                <a:solidFill>
                  <a:schemeClr val="tx1"/>
                </a:solidFill>
                <a:effectLst/>
                <a:latin typeface="+mn-lt"/>
                <a:ea typeface="+mn-ea"/>
                <a:cs typeface="+mn-cs"/>
              </a:rPr>
              <a:t> : </a:t>
            </a:r>
            <a:endParaRPr lang="fr-FR" dirty="0" smtClean="0"/>
          </a:p>
          <a:p>
            <a:r>
              <a:rPr lang="fr-FR" sz="1200" kern="1200" dirty="0" smtClean="0">
                <a:solidFill>
                  <a:schemeClr val="tx1"/>
                </a:solidFill>
                <a:effectLst/>
                <a:latin typeface="+mn-lt"/>
                <a:ea typeface="+mn-ea"/>
                <a:cs typeface="+mn-cs"/>
              </a:rPr>
              <a:t>la constitution d’une </a:t>
            </a:r>
            <a:r>
              <a:rPr lang="fr-FR" sz="1200" kern="1200" dirty="0" err="1" smtClean="0">
                <a:solidFill>
                  <a:schemeClr val="tx1"/>
                </a:solidFill>
                <a:effectLst/>
                <a:latin typeface="+mn-lt"/>
                <a:ea typeface="+mn-ea"/>
                <a:cs typeface="+mn-cs"/>
              </a:rPr>
              <a:t>sphère</a:t>
            </a:r>
            <a:r>
              <a:rPr lang="fr-FR" sz="1200" kern="1200" dirty="0" smtClean="0">
                <a:solidFill>
                  <a:schemeClr val="tx1"/>
                </a:solidFill>
                <a:effectLst/>
                <a:latin typeface="+mn-lt"/>
                <a:ea typeface="+mn-ea"/>
                <a:cs typeface="+mn-cs"/>
              </a:rPr>
              <a:t> adolescente autonome est donc en route.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s-IS" baseline="0" dirty="0" smtClean="0"/>
              <a:t> </a:t>
            </a:r>
            <a:endParaRPr lang="fr-FR"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dirty="0" smtClean="0"/>
              <a:t>Adolescents de la classe ouvrière (principalement auditeurs et musiciens de rock’n’roll puisqu’il est important de noter que les grandes figures de ce rock’n’roll sont principalement</a:t>
            </a:r>
            <a:r>
              <a:rPr lang="fr-FR" baseline="0" dirty="0" smtClean="0"/>
              <a:t> issues de milieux défavorisés</a:t>
            </a:r>
            <a:r>
              <a:rPr lang="fr-FR" dirty="0" smtClean="0"/>
              <a:t>). La musique est un des rares moyens de parvenir à sortir</a:t>
            </a:r>
            <a:r>
              <a:rPr lang="fr-FR" baseline="0" dirty="0" smtClean="0"/>
              <a:t> des contextes sociaux les plus défavorisés (milieu White Trash)</a:t>
            </a:r>
            <a:endParaRPr lang="fr-FR"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6</a:t>
            </a:fld>
            <a:endParaRPr lang="fr-FR"/>
          </a:p>
        </p:txBody>
      </p:sp>
    </p:spTree>
    <p:extLst>
      <p:ext uri="{BB962C8B-B14F-4D97-AF65-F5344CB8AC3E}">
        <p14:creationId xmlns="" xmlns:p14="http://schemas.microsoft.com/office/powerpoint/2010/main" val="357157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La Rébellion et l’affranchissement des valeurs parentales sont vraiment l’élément déclencheur du rock’n’roll blanc. </a:t>
            </a:r>
          </a:p>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Cette rébellion se traduit par différents aspects:</a:t>
            </a:r>
          </a:p>
          <a:p>
            <a:pPr marL="0" marR="0" indent="0" algn="l" defTabSz="457200" rtl="0" eaLnBrk="1" fontAlgn="auto" latinLnBrk="0" hangingPunct="1">
              <a:lnSpc>
                <a:spcPct val="100000"/>
              </a:lnSpc>
              <a:spcBef>
                <a:spcPts val="0"/>
              </a:spcBef>
              <a:spcAft>
                <a:spcPts val="0"/>
              </a:spcAft>
              <a:buClrTx/>
              <a:buSzTx/>
              <a:buFontTx/>
              <a:buNone/>
              <a:tabLst/>
              <a:defRPr/>
            </a:pPr>
            <a:endParaRPr lang="fr-FR" i="0" baseline="0" dirty="0" smtClean="0"/>
          </a:p>
          <a:p>
            <a:pPr lvl="1">
              <a:buFontTx/>
              <a:buChar char="-"/>
            </a:pPr>
            <a:r>
              <a:rPr lang="fr-FR" dirty="0" smtClean="0"/>
              <a:t>Quête de liberté et d’évasion</a:t>
            </a:r>
          </a:p>
          <a:p>
            <a:pPr lvl="1">
              <a:buFontTx/>
              <a:buChar char="-"/>
            </a:pPr>
            <a:r>
              <a:rPr lang="fr-FR" dirty="0" smtClean="0"/>
              <a:t>Rébellion contre l’ordre établi</a:t>
            </a:r>
          </a:p>
          <a:p>
            <a:pPr lvl="1">
              <a:buFontTx/>
              <a:buChar char="-"/>
            </a:pPr>
            <a:r>
              <a:rPr lang="fr-FR" dirty="0" smtClean="0"/>
              <a:t>Look rebelle, l’image inspiratrice du personnage de Johnny (Marlon Brando)</a:t>
            </a:r>
          </a:p>
          <a:p>
            <a:pPr marL="0" marR="0" indent="0" algn="l" defTabSz="457200" rtl="0" eaLnBrk="1" fontAlgn="auto" latinLnBrk="0" hangingPunct="1">
              <a:lnSpc>
                <a:spcPct val="100000"/>
              </a:lnSpc>
              <a:spcBef>
                <a:spcPts val="0"/>
              </a:spcBef>
              <a:spcAft>
                <a:spcPts val="0"/>
              </a:spcAft>
              <a:buClrTx/>
              <a:buSzTx/>
              <a:buFontTx/>
              <a:buNone/>
              <a:tabLst/>
              <a:defRPr/>
            </a:pPr>
            <a:r>
              <a:rPr lang="fr-FR" i="1"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John </a:t>
            </a:r>
            <a:r>
              <a:rPr lang="fr-FR" sz="1200" kern="1200" dirty="0" err="1" smtClean="0">
                <a:solidFill>
                  <a:schemeClr val="tx1"/>
                </a:solidFill>
                <a:effectLst/>
                <a:latin typeface="+mn-lt"/>
                <a:ea typeface="+mn-ea"/>
                <a:cs typeface="+mn-cs"/>
              </a:rPr>
              <a:t>Strabler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interpréte</a:t>
            </a:r>
            <a:r>
              <a:rPr lang="fr-FR" sz="1200" kern="1200" dirty="0" smtClean="0">
                <a:solidFill>
                  <a:schemeClr val="tx1"/>
                </a:solidFill>
                <a:effectLst/>
                <a:latin typeface="+mn-lt"/>
                <a:ea typeface="+mn-ea"/>
                <a:cs typeface="+mn-cs"/>
              </a:rPr>
              <a:t>́ par Marlon Brando, montre une figure de</a:t>
            </a:r>
            <a:r>
              <a:rPr lang="fr-FR" sz="1200" kern="1200" baseline="0" dirty="0" smtClean="0">
                <a:solidFill>
                  <a:schemeClr val="tx1"/>
                </a:solidFill>
                <a:effectLst/>
                <a:latin typeface="+mn-lt"/>
                <a:ea typeface="+mn-ea"/>
                <a:cs typeface="+mn-cs"/>
              </a:rPr>
              <a:t> l’émancipation adolescente</a:t>
            </a:r>
            <a:r>
              <a:rPr lang="fr-FR" sz="1200" kern="1200" dirty="0" smtClean="0">
                <a:solidFill>
                  <a:schemeClr val="tx1"/>
                </a:solidFill>
                <a:effectLst/>
                <a:latin typeface="+mn-lt"/>
                <a:ea typeface="+mn-ea"/>
                <a:cs typeface="+mn-cs"/>
              </a:rPr>
              <a:t> des </a:t>
            </a:r>
            <a:r>
              <a:rPr lang="fr-FR" sz="1200" kern="1200" dirty="0" err="1" smtClean="0">
                <a:solidFill>
                  <a:schemeClr val="tx1"/>
                </a:solidFill>
                <a:effectLst/>
                <a:latin typeface="+mn-lt"/>
                <a:ea typeface="+mn-ea"/>
                <a:cs typeface="+mn-cs"/>
              </a:rPr>
              <a:t>années</a:t>
            </a:r>
            <a:r>
              <a:rPr lang="fr-FR" sz="1200" kern="1200" dirty="0" smtClean="0">
                <a:solidFill>
                  <a:schemeClr val="tx1"/>
                </a:solidFill>
                <a:effectLst/>
                <a:latin typeface="+mn-lt"/>
                <a:ea typeface="+mn-ea"/>
                <a:cs typeface="+mn-cs"/>
              </a:rPr>
              <a:t> 1950.</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a:t>
            </a:r>
            <a:r>
              <a:rPr lang="fr-FR" sz="1200" kern="1200" dirty="0" err="1" smtClean="0">
                <a:solidFill>
                  <a:schemeClr val="tx1"/>
                </a:solidFill>
                <a:effectLst/>
                <a:latin typeface="+mn-lt"/>
                <a:ea typeface="+mn-ea"/>
                <a:cs typeface="+mn-cs"/>
              </a:rPr>
              <a:t>influençant</a:t>
            </a:r>
            <a:r>
              <a:rPr lang="fr-FR" sz="1200" kern="1200" dirty="0" smtClean="0">
                <a:solidFill>
                  <a:schemeClr val="tx1"/>
                </a:solidFill>
                <a:effectLst/>
                <a:latin typeface="+mn-lt"/>
                <a:ea typeface="+mn-ea"/>
                <a:cs typeface="+mn-cs"/>
              </a:rPr>
              <a:t> non seulement James Dean, puis Elvis Presley, le personnage de Marlon</a:t>
            </a:r>
            <a:r>
              <a:rPr lang="fr-FR" sz="1200" kern="1200" baseline="0" dirty="0" smtClean="0">
                <a:solidFill>
                  <a:schemeClr val="tx1"/>
                </a:solidFill>
                <a:effectLst/>
                <a:latin typeface="+mn-lt"/>
                <a:ea typeface="+mn-ea"/>
                <a:cs typeface="+mn-cs"/>
              </a:rPr>
              <a:t> Brando </a:t>
            </a:r>
            <a:r>
              <a:rPr lang="fr-FR" sz="1200" kern="1200" dirty="0" smtClean="0">
                <a:solidFill>
                  <a:schemeClr val="tx1"/>
                </a:solidFill>
                <a:effectLst/>
                <a:latin typeface="+mn-lt"/>
                <a:ea typeface="+mn-ea"/>
                <a:cs typeface="+mn-cs"/>
              </a:rPr>
              <a:t>est à envisager comme l’</a:t>
            </a:r>
            <a:r>
              <a:rPr lang="fr-FR" sz="1200" kern="1200" dirty="0" err="1" smtClean="0">
                <a:solidFill>
                  <a:schemeClr val="tx1"/>
                </a:solidFill>
                <a:effectLst/>
                <a:latin typeface="+mn-lt"/>
                <a:ea typeface="+mn-ea"/>
                <a:cs typeface="+mn-cs"/>
              </a:rPr>
              <a:t>archétype</a:t>
            </a:r>
            <a:r>
              <a:rPr lang="fr-FR" sz="1200" kern="1200" dirty="0" smtClean="0">
                <a:solidFill>
                  <a:schemeClr val="tx1"/>
                </a:solidFill>
                <a:effectLst/>
                <a:latin typeface="+mn-lt"/>
                <a:ea typeface="+mn-ea"/>
                <a:cs typeface="+mn-cs"/>
              </a:rPr>
              <a:t> comportemental du rock’n’roll.</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Il est la </a:t>
            </a:r>
            <a:r>
              <a:rPr lang="fr-FR" sz="1200" kern="1200" dirty="0" err="1" smtClean="0">
                <a:solidFill>
                  <a:schemeClr val="tx1"/>
                </a:solidFill>
                <a:effectLst/>
                <a:latin typeface="+mn-lt"/>
                <a:ea typeface="+mn-ea"/>
                <a:cs typeface="+mn-cs"/>
              </a:rPr>
              <a:t>représentation</a:t>
            </a:r>
            <a:r>
              <a:rPr lang="fr-FR" sz="1200" kern="1200" dirty="0" smtClean="0">
                <a:solidFill>
                  <a:schemeClr val="tx1"/>
                </a:solidFill>
                <a:effectLst/>
                <a:latin typeface="+mn-lt"/>
                <a:ea typeface="+mn-ea"/>
                <a:cs typeface="+mn-cs"/>
              </a:rPr>
              <a:t> la plus </a:t>
            </a:r>
            <a:r>
              <a:rPr lang="fr-FR" sz="1200" kern="1200" dirty="0" err="1" smtClean="0">
                <a:solidFill>
                  <a:schemeClr val="tx1"/>
                </a:solidFill>
                <a:effectLst/>
                <a:latin typeface="+mn-lt"/>
                <a:ea typeface="+mn-ea"/>
                <a:cs typeface="+mn-cs"/>
              </a:rPr>
              <a:t>fidèle</a:t>
            </a:r>
            <a:r>
              <a:rPr lang="fr-FR" sz="1200" kern="1200" dirty="0" smtClean="0">
                <a:solidFill>
                  <a:schemeClr val="tx1"/>
                </a:solidFill>
                <a:effectLst/>
                <a:latin typeface="+mn-lt"/>
                <a:ea typeface="+mn-ea"/>
                <a:cs typeface="+mn-cs"/>
              </a:rPr>
              <a:t> de l’</a:t>
            </a:r>
            <a:r>
              <a:rPr lang="fr-FR" sz="1200" kern="1200" dirty="0" err="1" smtClean="0">
                <a:solidFill>
                  <a:schemeClr val="tx1"/>
                </a:solidFill>
                <a:effectLst/>
                <a:latin typeface="+mn-lt"/>
                <a:ea typeface="+mn-ea"/>
                <a:cs typeface="+mn-cs"/>
              </a:rPr>
              <a:t>idéal</a:t>
            </a:r>
            <a:r>
              <a:rPr lang="fr-FR" sz="1200" kern="1200" dirty="0" smtClean="0">
                <a:solidFill>
                  <a:schemeClr val="tx1"/>
                </a:solidFill>
                <a:effectLst/>
                <a:latin typeface="+mn-lt"/>
                <a:ea typeface="+mn-ea"/>
                <a:cs typeface="+mn-cs"/>
              </a:rPr>
              <a:t> adolescent </a:t>
            </a:r>
            <a:r>
              <a:rPr lang="fr-FR" sz="1200" kern="1200" dirty="0" err="1" smtClean="0">
                <a:solidFill>
                  <a:schemeClr val="tx1"/>
                </a:solidFill>
                <a:effectLst/>
                <a:latin typeface="+mn-lt"/>
                <a:ea typeface="+mn-ea"/>
                <a:cs typeface="+mn-cs"/>
              </a:rPr>
              <a:t>américain</a:t>
            </a:r>
            <a:r>
              <a:rPr lang="fr-FR" sz="1200" kern="1200" dirty="0" smtClean="0">
                <a:solidFill>
                  <a:schemeClr val="tx1"/>
                </a:solidFill>
                <a:effectLst/>
                <a:latin typeface="+mn-lt"/>
                <a:ea typeface="+mn-ea"/>
                <a:cs typeface="+mn-cs"/>
              </a:rPr>
              <a:t> tel qu’il va se mythifier et se transposer dans l’imagerie et la </a:t>
            </a:r>
            <a:r>
              <a:rPr lang="fr-FR" sz="1200" kern="1200" dirty="0" err="1" smtClean="0">
                <a:solidFill>
                  <a:schemeClr val="tx1"/>
                </a:solidFill>
                <a:effectLst/>
                <a:latin typeface="+mn-lt"/>
                <a:ea typeface="+mn-ea"/>
                <a:cs typeface="+mn-cs"/>
              </a:rPr>
              <a:t>réalite</a:t>
            </a:r>
            <a:r>
              <a:rPr lang="fr-FR" sz="1200" kern="1200" dirty="0" smtClean="0">
                <a:solidFill>
                  <a:schemeClr val="tx1"/>
                </a:solidFill>
                <a:effectLst/>
                <a:latin typeface="+mn-lt"/>
                <a:ea typeface="+mn-ea"/>
                <a:cs typeface="+mn-cs"/>
              </a:rPr>
              <a:t>́ du rock’n’roll.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Habillé d’un blue-jean, d’un maillot de corps que l’on nomme depuis cette </a:t>
            </a:r>
            <a:r>
              <a:rPr lang="fr-FR" sz="1200" kern="1200" dirty="0" err="1" smtClean="0">
                <a:solidFill>
                  <a:schemeClr val="tx1"/>
                </a:solidFill>
                <a:effectLst/>
                <a:latin typeface="+mn-lt"/>
                <a:ea typeface="+mn-ea"/>
                <a:cs typeface="+mn-cs"/>
              </a:rPr>
              <a:t>même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année</a:t>
            </a:r>
            <a:r>
              <a:rPr lang="fr-FR" sz="1200" kern="1200" dirty="0" smtClean="0">
                <a:solidFill>
                  <a:schemeClr val="tx1"/>
                </a:solidFill>
                <a:effectLst/>
                <a:latin typeface="+mn-lt"/>
                <a:ea typeface="+mn-ea"/>
                <a:cs typeface="+mn-cs"/>
              </a:rPr>
              <a:t> 1953 « </a:t>
            </a:r>
            <a:r>
              <a:rPr lang="fr-FR" sz="1200" i="1" kern="1200" dirty="0" smtClean="0">
                <a:solidFill>
                  <a:schemeClr val="tx1"/>
                </a:solidFill>
                <a:effectLst/>
                <a:latin typeface="+mn-lt"/>
                <a:ea typeface="+mn-ea"/>
                <a:cs typeface="+mn-cs"/>
              </a:rPr>
              <a:t>T-shirt </a:t>
            </a:r>
            <a:r>
              <a:rPr lang="fr-FR" sz="1200" kern="1200" dirty="0" smtClean="0">
                <a:solidFill>
                  <a:schemeClr val="tx1"/>
                </a:solidFill>
                <a:effectLst/>
                <a:latin typeface="+mn-lt"/>
                <a:ea typeface="+mn-ea"/>
                <a:cs typeface="+mn-cs"/>
              </a:rPr>
              <a:t>»</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d’un blouson de cuir noir orné d’une </a:t>
            </a:r>
            <a:r>
              <a:rPr lang="fr-FR" sz="1200" kern="1200" dirty="0" err="1" smtClean="0">
                <a:solidFill>
                  <a:schemeClr val="tx1"/>
                </a:solidFill>
                <a:effectLst/>
                <a:latin typeface="+mn-lt"/>
                <a:ea typeface="+mn-ea"/>
                <a:cs typeface="+mn-cs"/>
              </a:rPr>
              <a:t>tête</a:t>
            </a:r>
            <a:r>
              <a:rPr lang="fr-FR" sz="1200" kern="1200" dirty="0" smtClean="0">
                <a:solidFill>
                  <a:schemeClr val="tx1"/>
                </a:solidFill>
                <a:effectLst/>
                <a:latin typeface="+mn-lt"/>
                <a:ea typeface="+mn-ea"/>
                <a:cs typeface="+mn-cs"/>
              </a:rPr>
              <a:t> de mort et des initiales du Gang des Black </a:t>
            </a:r>
            <a:r>
              <a:rPr lang="fr-FR" sz="1200" kern="1200" dirty="0" err="1" smtClean="0">
                <a:solidFill>
                  <a:schemeClr val="tx1"/>
                </a:solidFill>
                <a:effectLst/>
                <a:latin typeface="+mn-lt"/>
                <a:ea typeface="+mn-ea"/>
                <a:cs typeface="+mn-cs"/>
              </a:rPr>
              <a:t>Rebels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Motorcycle</a:t>
            </a:r>
            <a:r>
              <a:rPr lang="fr-FR" sz="1200" kern="1200" dirty="0" smtClean="0">
                <a:solidFill>
                  <a:schemeClr val="tx1"/>
                </a:solidFill>
                <a:effectLst/>
                <a:latin typeface="+mn-lt"/>
                <a:ea typeface="+mn-ea"/>
                <a:cs typeface="+mn-cs"/>
              </a:rPr>
              <a:t> Club, cheveux gominés, casquette de motard et lunettes de soleil, le </a:t>
            </a:r>
            <a:r>
              <a:rPr lang="fr-FR" sz="1200" i="1" kern="1200" dirty="0" smtClean="0">
                <a:solidFill>
                  <a:schemeClr val="tx1"/>
                </a:solidFill>
                <a:effectLst/>
                <a:latin typeface="+mn-lt"/>
                <a:ea typeface="+mn-ea"/>
                <a:cs typeface="+mn-cs"/>
              </a:rPr>
              <a:t>look </a:t>
            </a:r>
            <a:r>
              <a:rPr lang="fr-FR" sz="1200" kern="1200" dirty="0" smtClean="0">
                <a:solidFill>
                  <a:schemeClr val="tx1"/>
                </a:solidFill>
                <a:effectLst/>
                <a:latin typeface="+mn-lt"/>
                <a:ea typeface="+mn-ea"/>
                <a:cs typeface="+mn-cs"/>
              </a:rPr>
              <a:t>de Johnny est hors-normes pour l’époque.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C’est dans la combinaison de ces divers accessoires que le </a:t>
            </a:r>
            <a:r>
              <a:rPr lang="fr-FR" sz="1200" i="1" kern="1200" dirty="0" smtClean="0">
                <a:solidFill>
                  <a:schemeClr val="tx1"/>
                </a:solidFill>
                <a:effectLst/>
                <a:latin typeface="+mn-lt"/>
                <a:ea typeface="+mn-ea"/>
                <a:cs typeface="+mn-cs"/>
              </a:rPr>
              <a:t>look </a:t>
            </a:r>
            <a:r>
              <a:rPr lang="fr-FR" sz="1200" kern="1200" dirty="0" smtClean="0">
                <a:solidFill>
                  <a:schemeClr val="tx1"/>
                </a:solidFill>
                <a:effectLst/>
                <a:latin typeface="+mn-lt"/>
                <a:ea typeface="+mn-ea"/>
                <a:cs typeface="+mn-cs"/>
              </a:rPr>
              <a:t>de Marlon Brando devient si provocant, viril et </a:t>
            </a:r>
            <a:r>
              <a:rPr lang="fr-FR" sz="1200" i="1" kern="1200" dirty="0" smtClean="0">
                <a:solidFill>
                  <a:schemeClr val="tx1"/>
                </a:solidFill>
                <a:effectLst/>
                <a:latin typeface="+mn-lt"/>
                <a:ea typeface="+mn-ea"/>
                <a:cs typeface="+mn-cs"/>
              </a:rPr>
              <a:t>sexy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représentatif</a:t>
            </a:r>
            <a:r>
              <a:rPr lang="fr-FR" sz="1200" kern="1200" dirty="0" smtClean="0">
                <a:solidFill>
                  <a:schemeClr val="tx1"/>
                </a:solidFill>
                <a:effectLst/>
                <a:latin typeface="+mn-lt"/>
                <a:ea typeface="+mn-ea"/>
                <a:cs typeface="+mn-cs"/>
              </a:rPr>
              <a:t> d’une </a:t>
            </a:r>
            <a:r>
              <a:rPr lang="fr-FR" sz="1200" kern="1200" dirty="0" err="1" smtClean="0">
                <a:solidFill>
                  <a:schemeClr val="tx1"/>
                </a:solidFill>
                <a:effectLst/>
                <a:latin typeface="+mn-lt"/>
                <a:ea typeface="+mn-ea"/>
                <a:cs typeface="+mn-cs"/>
              </a:rPr>
              <a:t>rébellion</a:t>
            </a:r>
            <a:r>
              <a:rPr lang="fr-FR" sz="1200" kern="1200" dirty="0" smtClean="0">
                <a:solidFill>
                  <a:schemeClr val="tx1"/>
                </a:solidFill>
                <a:effectLst/>
                <a:latin typeface="+mn-lt"/>
                <a:ea typeface="+mn-ea"/>
                <a:cs typeface="+mn-cs"/>
              </a:rPr>
              <a:t> individuelle qui va se transmettre à travers les </a:t>
            </a:r>
            <a:r>
              <a:rPr lang="fr-FR" sz="1200" kern="1200" dirty="0" err="1" smtClean="0">
                <a:solidFill>
                  <a:schemeClr val="tx1"/>
                </a:solidFill>
                <a:effectLst/>
                <a:latin typeface="+mn-lt"/>
                <a:ea typeface="+mn-ea"/>
                <a:cs typeface="+mn-cs"/>
              </a:rPr>
              <a:t>générations</a:t>
            </a:r>
            <a:r>
              <a:rPr lang="fr-FR" sz="1200" kern="1200" dirty="0" smtClean="0">
                <a:solidFill>
                  <a:schemeClr val="tx1"/>
                </a:solidFill>
                <a:effectLst/>
                <a:latin typeface="+mn-lt"/>
                <a:ea typeface="+mn-ea"/>
                <a:cs typeface="+mn-cs"/>
              </a:rPr>
              <a:t> du rock’n’roll comme symboles communautaires de la </a:t>
            </a:r>
            <a:r>
              <a:rPr lang="fr-FR" sz="1200" kern="1200" dirty="0" err="1" smtClean="0">
                <a:solidFill>
                  <a:schemeClr val="tx1"/>
                </a:solidFill>
                <a:effectLst/>
                <a:latin typeface="+mn-lt"/>
                <a:ea typeface="+mn-ea"/>
                <a:cs typeface="+mn-cs"/>
              </a:rPr>
              <a:t>rébellion</a:t>
            </a:r>
            <a:r>
              <a:rPr lang="fr-FR" sz="1200" kern="1200" dirty="0" smtClean="0">
                <a:solidFill>
                  <a:schemeClr val="tx1"/>
                </a:solidFill>
                <a:effectLst/>
                <a:latin typeface="+mn-lt"/>
                <a:ea typeface="+mn-ea"/>
                <a:cs typeface="+mn-cs"/>
              </a:rPr>
              <a:t> adolescente.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Johnny</a:t>
            </a:r>
            <a:r>
              <a:rPr lang="fr-FR" sz="1200" kern="1200" baseline="0" dirty="0" smtClean="0">
                <a:solidFill>
                  <a:schemeClr val="tx1"/>
                </a:solidFill>
                <a:effectLst/>
                <a:latin typeface="+mn-lt"/>
                <a:ea typeface="+mn-ea"/>
                <a:cs typeface="+mn-cs"/>
              </a:rPr>
              <a:t> est le chef d’une bande de motards qui vont là où le vent les amène et qui sèment le désordre partout où ils passent.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Courses</a:t>
            </a:r>
            <a:r>
              <a:rPr lang="fr-FR" sz="1200" kern="1200" baseline="0" dirty="0" smtClean="0">
                <a:solidFill>
                  <a:schemeClr val="tx1"/>
                </a:solidFill>
                <a:effectLst/>
                <a:latin typeface="+mn-lt"/>
                <a:ea typeface="+mn-ea"/>
                <a:cs typeface="+mn-cs"/>
              </a:rPr>
              <a:t> de motos, conversations qui dégénèrent, fêtes et alcool, </a:t>
            </a:r>
            <a:r>
              <a:rPr lang="fr-FR" sz="1200" kern="1200" dirty="0" smtClean="0">
                <a:solidFill>
                  <a:schemeClr val="tx1"/>
                </a:solidFill>
                <a:effectLst/>
                <a:latin typeface="+mn-lt"/>
                <a:ea typeface="+mn-ea"/>
                <a:cs typeface="+mn-cs"/>
              </a:rPr>
              <a:t>la bande affole les populations locales et Johnny,</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chef de bande, menace tout individu </a:t>
            </a:r>
            <a:r>
              <a:rPr lang="fr-FR" sz="1200" kern="1200" dirty="0" err="1" smtClean="0">
                <a:solidFill>
                  <a:schemeClr val="tx1"/>
                </a:solidFill>
                <a:effectLst/>
                <a:latin typeface="+mn-lt"/>
                <a:ea typeface="+mn-ea"/>
                <a:cs typeface="+mn-cs"/>
              </a:rPr>
              <a:t>représentant</a:t>
            </a:r>
            <a:r>
              <a:rPr lang="fr-FR" sz="1200" kern="1200" dirty="0" smtClean="0">
                <a:solidFill>
                  <a:schemeClr val="tx1"/>
                </a:solidFill>
                <a:effectLst/>
                <a:latin typeface="+mn-lt"/>
                <a:ea typeface="+mn-ea"/>
                <a:cs typeface="+mn-cs"/>
              </a:rPr>
              <a:t> la loi ou qui manifesterait un signe d’</a:t>
            </a:r>
            <a:r>
              <a:rPr lang="fr-FR" sz="1200" kern="1200" dirty="0" err="1" smtClean="0">
                <a:solidFill>
                  <a:schemeClr val="tx1"/>
                </a:solidFill>
                <a:effectLst/>
                <a:latin typeface="+mn-lt"/>
                <a:ea typeface="+mn-ea"/>
                <a:cs typeface="+mn-cs"/>
              </a:rPr>
              <a:t>autorite</a:t>
            </a:r>
            <a:r>
              <a:rPr lang="fr-FR" sz="1200" kern="1200" dirty="0" smtClean="0">
                <a:solidFill>
                  <a:schemeClr val="tx1"/>
                </a:solidFill>
                <a:effectLst/>
                <a:latin typeface="+mn-lt"/>
                <a:ea typeface="+mn-ea"/>
                <a:cs typeface="+mn-cs"/>
              </a:rPr>
              <a:t>́ à son </a:t>
            </a:r>
            <a:r>
              <a:rPr lang="fr-FR" sz="1200" kern="1200" dirty="0" err="1" smtClean="0">
                <a:solidFill>
                  <a:schemeClr val="tx1"/>
                </a:solidFill>
                <a:effectLst/>
                <a:latin typeface="+mn-lt"/>
                <a:ea typeface="+mn-ea"/>
                <a:cs typeface="+mn-cs"/>
              </a:rPr>
              <a:t>égard</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Johnny ne supporte pas d’</a:t>
            </a:r>
            <a:r>
              <a:rPr lang="fr-FR" sz="1200" kern="1200" dirty="0" err="1" smtClean="0">
                <a:solidFill>
                  <a:schemeClr val="tx1"/>
                </a:solidFill>
                <a:effectLst/>
                <a:latin typeface="+mn-lt"/>
                <a:ea typeface="+mn-ea"/>
                <a:cs typeface="+mn-cs"/>
              </a:rPr>
              <a:t>être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contrôle</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Impassible, il ne baisse jamais les yeux et son </a:t>
            </a:r>
            <a:r>
              <a:rPr lang="fr-FR" sz="1200" kern="1200" dirty="0" err="1" smtClean="0">
                <a:solidFill>
                  <a:schemeClr val="tx1"/>
                </a:solidFill>
                <a:effectLst/>
                <a:latin typeface="+mn-lt"/>
                <a:ea typeface="+mn-ea"/>
                <a:cs typeface="+mn-cs"/>
              </a:rPr>
              <a:t>autorite</a:t>
            </a:r>
            <a:r>
              <a:rPr lang="fr-FR" sz="1200" kern="1200" dirty="0" smtClean="0">
                <a:solidFill>
                  <a:schemeClr val="tx1"/>
                </a:solidFill>
                <a:effectLst/>
                <a:latin typeface="+mn-lt"/>
                <a:ea typeface="+mn-ea"/>
                <a:cs typeface="+mn-cs"/>
              </a:rPr>
              <a:t>́ ne pourrait </a:t>
            </a:r>
            <a:r>
              <a:rPr lang="fr-FR" sz="1200" kern="1200" dirty="0" err="1" smtClean="0">
                <a:solidFill>
                  <a:schemeClr val="tx1"/>
                </a:solidFill>
                <a:effectLst/>
                <a:latin typeface="+mn-lt"/>
                <a:ea typeface="+mn-ea"/>
                <a:cs typeface="+mn-cs"/>
              </a:rPr>
              <a:t>être</a:t>
            </a:r>
            <a:r>
              <a:rPr lang="fr-FR" sz="1200" kern="1200" dirty="0" smtClean="0">
                <a:solidFill>
                  <a:schemeClr val="tx1"/>
                </a:solidFill>
                <a:effectLst/>
                <a:latin typeface="+mn-lt"/>
                <a:ea typeface="+mn-ea"/>
                <a:cs typeface="+mn-cs"/>
              </a:rPr>
              <a:t> remise en question.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va donc regarder quelques extraits choisis</a:t>
            </a:r>
            <a:r>
              <a:rPr lang="fr-FR" sz="1200" kern="1200" baseline="0" dirty="0" smtClean="0">
                <a:solidFill>
                  <a:schemeClr val="tx1"/>
                </a:solidFill>
                <a:effectLst/>
                <a:latin typeface="+mn-lt"/>
                <a:ea typeface="+mn-ea"/>
                <a:cs typeface="+mn-cs"/>
              </a:rPr>
              <a:t> (désolé pour la VF),</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Dont un extrait qui fait se rencontrer Johnny, un ado du nouveau monde et </a:t>
            </a:r>
            <a:r>
              <a:rPr lang="fr-FR" sz="1200" kern="1200" baseline="0" dirty="0" err="1" smtClean="0">
                <a:solidFill>
                  <a:schemeClr val="tx1"/>
                </a:solidFill>
                <a:effectLst/>
                <a:latin typeface="+mn-lt"/>
                <a:ea typeface="+mn-ea"/>
                <a:cs typeface="+mn-cs"/>
              </a:rPr>
              <a:t>Kathie</a:t>
            </a:r>
            <a:r>
              <a:rPr lang="fr-FR" sz="1200" kern="1200" baseline="0" dirty="0" smtClean="0">
                <a:solidFill>
                  <a:schemeClr val="tx1"/>
                </a:solidFill>
                <a:effectLst/>
                <a:latin typeface="+mn-lt"/>
                <a:ea typeface="+mn-ea"/>
                <a:cs typeface="+mn-cs"/>
              </a:rPr>
              <a:t>, encore ancrée dans l’ancien mode de vie d’avant les adolescents. </a:t>
            </a: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Rencontre</a:t>
            </a:r>
            <a:r>
              <a:rPr lang="fr-FR" sz="1200" b="1" kern="1200" baseline="0" dirty="0" smtClean="0">
                <a:solidFill>
                  <a:schemeClr val="tx1"/>
                </a:solidFill>
                <a:effectLst/>
                <a:latin typeface="+mn-lt"/>
                <a:ea typeface="+mn-ea"/>
                <a:cs typeface="+mn-cs"/>
              </a:rPr>
              <a:t> entre deux mondes qui s’opposent: Johnny et </a:t>
            </a:r>
            <a:r>
              <a:rPr lang="fr-FR" sz="1200" b="1" kern="1200" baseline="0" dirty="0" err="1" smtClean="0">
                <a:solidFill>
                  <a:schemeClr val="tx1"/>
                </a:solidFill>
                <a:effectLst/>
                <a:latin typeface="+mn-lt"/>
                <a:ea typeface="+mn-ea"/>
                <a:cs typeface="+mn-cs"/>
              </a:rPr>
              <a:t>Kathie</a:t>
            </a:r>
            <a:endParaRPr lang="fr-FR" sz="1200" b="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effectLst/>
                <a:latin typeface="+mn-lt"/>
                <a:ea typeface="+mn-ea"/>
                <a:cs typeface="+mn-cs"/>
              </a:rPr>
              <a:t>Kathie</a:t>
            </a:r>
            <a:r>
              <a:rPr lang="fr-FR" sz="1200" kern="1200" dirty="0" smtClean="0">
                <a:solidFill>
                  <a:schemeClr val="tx1"/>
                </a:solidFill>
                <a:effectLst/>
                <a:latin typeface="+mn-lt"/>
                <a:ea typeface="+mn-ea"/>
                <a:cs typeface="+mn-cs"/>
              </a:rPr>
              <a:t>, la fille du </a:t>
            </a:r>
            <a:r>
              <a:rPr lang="fr-FR" sz="1200" kern="1200" dirty="0" err="1" smtClean="0">
                <a:solidFill>
                  <a:schemeClr val="tx1"/>
                </a:solidFill>
                <a:effectLst/>
                <a:latin typeface="+mn-lt"/>
                <a:ea typeface="+mn-ea"/>
                <a:cs typeface="+mn-cs"/>
              </a:rPr>
              <a:t>shérif</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représente</a:t>
            </a:r>
            <a:r>
              <a:rPr lang="fr-FR" sz="1200" kern="1200" dirty="0" smtClean="0">
                <a:solidFill>
                  <a:schemeClr val="tx1"/>
                </a:solidFill>
                <a:effectLst/>
                <a:latin typeface="+mn-lt"/>
                <a:ea typeface="+mn-ea"/>
                <a:cs typeface="+mn-cs"/>
              </a:rPr>
              <a:t> quant à elle l’ancienne </a:t>
            </a:r>
            <a:r>
              <a:rPr lang="fr-FR" sz="1200" kern="1200" dirty="0" err="1" smtClean="0">
                <a:solidFill>
                  <a:schemeClr val="tx1"/>
                </a:solidFill>
                <a:effectLst/>
                <a:latin typeface="+mn-lt"/>
                <a:ea typeface="+mn-ea"/>
                <a:cs typeface="+mn-cs"/>
              </a:rPr>
              <a:t>Amérique</a:t>
            </a:r>
            <a:r>
              <a:rPr lang="fr-FR" sz="1200" kern="1200" dirty="0" smtClean="0">
                <a:solidFill>
                  <a:schemeClr val="tx1"/>
                </a:solidFill>
                <a:effectLst/>
                <a:latin typeface="+mn-lt"/>
                <a:ea typeface="+mn-ea"/>
                <a:cs typeface="+mn-cs"/>
              </a:rPr>
              <a:t>, celle qui ne distinguait pas l’adolescent de l’adulte, trop </a:t>
            </a:r>
            <a:r>
              <a:rPr lang="fr-FR" sz="1200" kern="1200" dirty="0" err="1" smtClean="0">
                <a:solidFill>
                  <a:schemeClr val="tx1"/>
                </a:solidFill>
                <a:effectLst/>
                <a:latin typeface="+mn-lt"/>
                <a:ea typeface="+mn-ea"/>
                <a:cs typeface="+mn-cs"/>
              </a:rPr>
              <a:t>isolée</a:t>
            </a:r>
            <a:r>
              <a:rPr lang="fr-FR" sz="1200" kern="1200" dirty="0" smtClean="0">
                <a:solidFill>
                  <a:schemeClr val="tx1"/>
                </a:solidFill>
                <a:effectLst/>
                <a:latin typeface="+mn-lt"/>
                <a:ea typeface="+mn-ea"/>
                <a:cs typeface="+mn-cs"/>
              </a:rPr>
              <a:t> de la grande ville et </a:t>
            </a:r>
            <a:r>
              <a:rPr lang="fr-FR" sz="1200" kern="1200" dirty="0" err="1" smtClean="0">
                <a:solidFill>
                  <a:schemeClr val="tx1"/>
                </a:solidFill>
                <a:effectLst/>
                <a:latin typeface="+mn-lt"/>
                <a:ea typeface="+mn-ea"/>
                <a:cs typeface="+mn-cs"/>
              </a:rPr>
              <a:t>préoccupée</a:t>
            </a:r>
            <a:r>
              <a:rPr lang="fr-FR" sz="1200" kern="1200" dirty="0" smtClean="0">
                <a:solidFill>
                  <a:schemeClr val="tx1"/>
                </a:solidFill>
                <a:effectLst/>
                <a:latin typeface="+mn-lt"/>
                <a:ea typeface="+mn-ea"/>
                <a:cs typeface="+mn-cs"/>
              </a:rPr>
              <a:t> par son travail dans l’entreprise familiale pour imaginer qu’un autre mode de vie puisse exister. Le contraste le plus saisissant et par là </a:t>
            </a:r>
            <a:r>
              <a:rPr lang="fr-FR" sz="1200" kern="1200" dirty="0" err="1" smtClean="0">
                <a:solidFill>
                  <a:schemeClr val="tx1"/>
                </a:solidFill>
                <a:effectLst/>
                <a:latin typeface="+mn-lt"/>
                <a:ea typeface="+mn-ea"/>
                <a:cs typeface="+mn-cs"/>
              </a:rPr>
              <a:t>même</a:t>
            </a:r>
            <a:r>
              <a:rPr lang="fr-FR" sz="1200" kern="1200" dirty="0" smtClean="0">
                <a:solidFill>
                  <a:schemeClr val="tx1"/>
                </a:solidFill>
                <a:effectLst/>
                <a:latin typeface="+mn-lt"/>
                <a:ea typeface="+mn-ea"/>
                <a:cs typeface="+mn-cs"/>
              </a:rPr>
              <a:t> le plus </a:t>
            </a:r>
            <a:r>
              <a:rPr lang="fr-FR" sz="1200" kern="1200" dirty="0" err="1" smtClean="0">
                <a:solidFill>
                  <a:schemeClr val="tx1"/>
                </a:solidFill>
                <a:effectLst/>
                <a:latin typeface="+mn-lt"/>
                <a:ea typeface="+mn-ea"/>
                <a:cs typeface="+mn-cs"/>
              </a:rPr>
              <a:t>révélateur</a:t>
            </a:r>
            <a:r>
              <a:rPr lang="fr-FR" sz="1200" kern="1200" dirty="0" smtClean="0">
                <a:solidFill>
                  <a:schemeClr val="tx1"/>
                </a:solidFill>
                <a:effectLst/>
                <a:latin typeface="+mn-lt"/>
                <a:ea typeface="+mn-ea"/>
                <a:cs typeface="+mn-cs"/>
              </a:rPr>
              <a:t> des choix de Johnny intervient lorsqu’elle lui demande </a:t>
            </a:r>
            <a:r>
              <a:rPr lang="fr-FR" sz="1200" kern="1200" dirty="0" err="1" smtClean="0">
                <a:solidFill>
                  <a:schemeClr val="tx1"/>
                </a:solidFill>
                <a:effectLst/>
                <a:latin typeface="+mn-lt"/>
                <a:ea typeface="+mn-ea"/>
                <a:cs typeface="+mn-cs"/>
              </a:rPr>
              <a:t>naïvement</a:t>
            </a:r>
            <a:r>
              <a:rPr lang="fr-FR" sz="1200" kern="1200" dirty="0" smtClean="0">
                <a:solidFill>
                  <a:schemeClr val="tx1"/>
                </a:solidFill>
                <a:effectLst/>
                <a:latin typeface="+mn-lt"/>
                <a:ea typeface="+mn-ea"/>
                <a:cs typeface="+mn-cs"/>
              </a:rPr>
              <a:t> si les motards tournent en rond ou s’ils font des pique-niques quelque part.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i="0" baseline="0" dirty="0" smtClean="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7</a:t>
            </a:fld>
            <a:endParaRPr lang="fr-FR"/>
          </a:p>
        </p:txBody>
      </p:sp>
    </p:spTree>
    <p:extLst>
      <p:ext uri="{BB962C8B-B14F-4D97-AF65-F5344CB8AC3E}">
        <p14:creationId xmlns="" xmlns:p14="http://schemas.microsoft.com/office/powerpoint/2010/main" val="357157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Ce que l’on observe à la même </a:t>
            </a:r>
            <a:r>
              <a:rPr lang="fr-FR" i="0" baseline="0" dirty="0" err="1" smtClean="0"/>
              <a:t>éqoque</a:t>
            </a:r>
            <a:r>
              <a:rPr lang="fr-FR" i="0" baseline="0" dirty="0" smtClean="0"/>
              <a:t>, c’est une poursuite de la politique de déségrégation mais une évolution difficile du </a:t>
            </a:r>
            <a:r>
              <a:rPr lang="fr-FR" i="0" baseline="0" dirty="0" err="1" smtClean="0"/>
              <a:t>melting</a:t>
            </a:r>
            <a:r>
              <a:rPr lang="fr-FR" i="0" baseline="0" dirty="0" smtClean="0"/>
              <a:t> pot.</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Deux dates marquantes:  En </a:t>
            </a:r>
            <a:r>
              <a:rPr lang="fr-FR" dirty="0" smtClean="0"/>
              <a:t>Mai 1954 : une décision de la Cour suprême interdit la ségrégation dans les écoles publiques.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En octobre 1955, une étudiante noire est admise dans une université d’un État du sud, l’Alabama.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En réalité, le KKK continue à faire régner la terreur,</a:t>
            </a:r>
            <a:r>
              <a:rPr lang="fr-FR" baseline="0" dirty="0" smtClean="0"/>
              <a:t> on sépare le public dans certains états par une corde qui délimite la zone pour les blancs, celle pour les noirs,</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Les lynchages, les fausses accusations, et les emprisonnements arbitraires vis à vis des noirs sont monnaie courante.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Ceci s’accompagne d’une crise de l’éduction et de l’enseignement qui inquiète beaucoup le pays. </a:t>
            </a:r>
          </a:p>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Pour illustrer ceci et également le rejet des musiques des parents dont nous allons parler ensuite, je vous propose un 3</a:t>
            </a:r>
            <a:r>
              <a:rPr lang="fr-FR" i="0" baseline="30000" dirty="0" smtClean="0"/>
              <a:t>ème</a:t>
            </a:r>
            <a:r>
              <a:rPr lang="fr-FR" i="0" baseline="0" dirty="0" smtClean="0"/>
              <a:t> et dernier extrait:</a:t>
            </a:r>
          </a:p>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The Blackboard Jungle.    </a:t>
            </a:r>
          </a:p>
          <a:p>
            <a:pPr marL="0" marR="0" indent="0" algn="l" defTabSz="457200" rtl="0" eaLnBrk="1" fontAlgn="auto" latinLnBrk="0" hangingPunct="1">
              <a:lnSpc>
                <a:spcPct val="100000"/>
              </a:lnSpc>
              <a:spcBef>
                <a:spcPts val="0"/>
              </a:spcBef>
              <a:spcAft>
                <a:spcPts val="0"/>
              </a:spcAft>
              <a:buClrTx/>
              <a:buSzTx/>
              <a:buFontTx/>
              <a:buNone/>
              <a:tabLst/>
              <a:defRPr/>
            </a:pPr>
            <a:endParaRPr lang="fr-FR"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Extrait un petit peu long mais tout à fait parlant. </a:t>
            </a:r>
          </a:p>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EXTRAIT</a:t>
            </a:r>
          </a:p>
          <a:p>
            <a:pPr marL="0" marR="0" indent="0" algn="l" defTabSz="457200" rtl="0" eaLnBrk="1" fontAlgn="auto" latinLnBrk="0" hangingPunct="1">
              <a:lnSpc>
                <a:spcPct val="100000"/>
              </a:lnSpc>
              <a:spcBef>
                <a:spcPts val="0"/>
              </a:spcBef>
              <a:spcAft>
                <a:spcPts val="0"/>
              </a:spcAft>
              <a:buClrTx/>
              <a:buSzTx/>
              <a:buFontTx/>
              <a:buNone/>
              <a:tabLst/>
              <a:defRPr/>
            </a:pPr>
            <a:endParaRPr lang="fr-FR"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Crise de l’éducation aux US avec Recrudescence de vols, délinquance et gangs d’adolescents. </a:t>
            </a:r>
          </a:p>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Les adolescents s’</a:t>
            </a:r>
            <a:r>
              <a:rPr lang="fr-FR" i="0" baseline="0" dirty="0" err="1" smtClean="0"/>
              <a:t>insoumettent</a:t>
            </a:r>
            <a:r>
              <a:rPr lang="fr-FR" i="0" baseline="0" dirty="0" smtClean="0"/>
              <a:t> aux adultes et se rebellent contre l’ordre.</a:t>
            </a:r>
          </a:p>
          <a:p>
            <a:pPr marL="0" marR="0" indent="0" algn="l" defTabSz="457200" rtl="0" eaLnBrk="1" fontAlgn="auto" latinLnBrk="0" hangingPunct="1">
              <a:lnSpc>
                <a:spcPct val="100000"/>
              </a:lnSpc>
              <a:spcBef>
                <a:spcPts val="0"/>
              </a:spcBef>
              <a:spcAft>
                <a:spcPts val="0"/>
              </a:spcAft>
              <a:buClrTx/>
              <a:buSzTx/>
              <a:buFontTx/>
              <a:buNone/>
              <a:tabLst/>
              <a:defRPr/>
            </a:pPr>
            <a:endParaRPr lang="fr-FR"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Analogie Rock’n’roll rébellion: Bill Haley Rock </a:t>
            </a:r>
            <a:r>
              <a:rPr lang="fr-FR" i="0" baseline="0" dirty="0" err="1" smtClean="0"/>
              <a:t>around</a:t>
            </a:r>
            <a:r>
              <a:rPr lang="fr-FR" i="0" baseline="0" dirty="0" smtClean="0"/>
              <a:t> the </a:t>
            </a:r>
            <a:r>
              <a:rPr lang="fr-FR" i="0" baseline="0" dirty="0" err="1" smtClean="0"/>
              <a:t>clock</a:t>
            </a:r>
            <a:r>
              <a:rPr lang="fr-FR" i="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fr-FR" i="0" baseline="0" dirty="0" smtClean="0"/>
              <a:t>Message libérateur du peuple afro-américain Go Down Moses, repris ici pour la cause des adolescents. </a:t>
            </a:r>
          </a:p>
          <a:p>
            <a:pPr marL="0" marR="0" indent="0" algn="l" defTabSz="457200" rtl="0" eaLnBrk="1" fontAlgn="auto" latinLnBrk="0" hangingPunct="1">
              <a:lnSpc>
                <a:spcPct val="100000"/>
              </a:lnSpc>
              <a:spcBef>
                <a:spcPts val="0"/>
              </a:spcBef>
              <a:spcAft>
                <a:spcPts val="0"/>
              </a:spcAft>
              <a:buClrTx/>
              <a:buSzTx/>
              <a:buFontTx/>
              <a:buNone/>
              <a:tabLst/>
              <a:defRPr/>
            </a:pPr>
            <a:endParaRPr lang="fr-FR" i="0" baseline="0" dirty="0" smtClean="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8</a:t>
            </a:fld>
            <a:endParaRPr lang="fr-FR"/>
          </a:p>
        </p:txBody>
      </p:sp>
    </p:spTree>
    <p:extLst>
      <p:ext uri="{BB962C8B-B14F-4D97-AF65-F5344CB8AC3E}">
        <p14:creationId xmlns="" xmlns:p14="http://schemas.microsoft.com/office/powerpoint/2010/main" val="3571576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1 –- Attrait des adolescents blancs pour la musique populaire des ghettos afro-américains, le rhythm’n’blues (jump blues, </a:t>
            </a:r>
            <a:r>
              <a:rPr lang="fr-FR" dirty="0" err="1" smtClean="0"/>
              <a:t>boogie</a:t>
            </a:r>
            <a:r>
              <a:rPr lang="fr-FR" dirty="0" smtClean="0"/>
              <a:t> </a:t>
            </a:r>
            <a:r>
              <a:rPr lang="fr-FR" dirty="0" err="1" smtClean="0"/>
              <a:t>woogie</a:t>
            </a:r>
            <a:r>
              <a:rPr lang="fr-FR" dirty="0" smtClean="0"/>
              <a:t>, </a:t>
            </a:r>
            <a:r>
              <a:rPr lang="fr-FR" dirty="0" err="1" smtClean="0"/>
              <a:t>honkers</a:t>
            </a:r>
            <a:r>
              <a:rPr lang="fr-FR" dirty="0" smtClean="0"/>
              <a:t> et </a:t>
            </a:r>
            <a:r>
              <a:rPr lang="fr-FR" dirty="0" err="1" smtClean="0"/>
              <a:t>shouters</a:t>
            </a:r>
            <a:r>
              <a:rPr lang="fr-FR"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jusqu’alors largement ignoré ou méprisé par la société blanche.</a:t>
            </a:r>
            <a:r>
              <a:rPr lang="fr-FR"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r>
              <a:rPr lang="fr-FR" dirty="0" smtClean="0"/>
              <a:t>2 – Désaveu des adolescents d’une partie de la musique de variétés perçue comme une musique mielleuse, tiède, la musique des « bons sentiments »,</a:t>
            </a:r>
          </a:p>
          <a:p>
            <a:r>
              <a:rPr lang="fr-FR" dirty="0" smtClean="0"/>
              <a:t>Une</a:t>
            </a:r>
            <a:r>
              <a:rPr lang="fr-FR" baseline="0" dirty="0" smtClean="0"/>
              <a:t> musique qui n’a absolument rien à voir avec les aspirations de la nouvelle génération:</a:t>
            </a:r>
            <a:r>
              <a:rPr lang="fr-FR" dirty="0" smtClean="0"/>
              <a:t> </a:t>
            </a:r>
          </a:p>
          <a:p>
            <a:r>
              <a:rPr lang="fr-FR" dirty="0" smtClean="0"/>
              <a:t>Extrait de Patti Page - </a:t>
            </a:r>
            <a:r>
              <a:rPr lang="fr-FR" i="1" dirty="0" smtClean="0"/>
              <a:t>How Much Is That </a:t>
            </a:r>
            <a:r>
              <a:rPr lang="fr-FR" i="1" dirty="0" err="1" smtClean="0"/>
              <a:t>Doggie</a:t>
            </a:r>
            <a:r>
              <a:rPr lang="fr-FR" i="1" dirty="0" smtClean="0"/>
              <a:t> In The </a:t>
            </a:r>
            <a:r>
              <a:rPr lang="fr-FR" i="1" dirty="0" err="1" smtClean="0"/>
              <a:t>Window</a:t>
            </a:r>
            <a:endParaRPr lang="fr-FR" i="1" dirty="0" smtClean="0"/>
          </a:p>
          <a:p>
            <a:endParaRPr lang="fr-FR" dirty="0" smtClean="0"/>
          </a:p>
          <a:p>
            <a:r>
              <a:rPr lang="fr-FR" dirty="0" smtClean="0"/>
              <a:t>3- La musique country est largement perçue</a:t>
            </a:r>
            <a:r>
              <a:rPr lang="fr-FR" baseline="0" dirty="0" smtClean="0"/>
              <a:t> comme un genre qui respecte le puritanisme, la tradition, les convenances morales et religieuses.</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Certains musiciens de rock’n’roll comme Jerry Lee Lewis ou </a:t>
            </a:r>
            <a:r>
              <a:rPr lang="fr-FR" baseline="0" dirty="0" err="1" smtClean="0"/>
              <a:t>Little</a:t>
            </a:r>
            <a:r>
              <a:rPr lang="fr-FR" baseline="0" dirty="0" smtClean="0"/>
              <a:t> Richard traverser leur carrière à travers une dualité en alternant des périodes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solidFill>
                  <a:srgbClr val="FF0000"/>
                </a:solidFill>
              </a:rPr>
              <a:t>Entre</a:t>
            </a:r>
            <a:r>
              <a:rPr lang="fr-FR" baseline="0" dirty="0" smtClean="0">
                <a:solidFill>
                  <a:srgbClr val="FF0000"/>
                </a:solidFill>
              </a:rPr>
              <a:t> rock’n’roll, musique blasphématoire et</a:t>
            </a:r>
            <a:r>
              <a:rPr lang="fr-FR" dirty="0" smtClean="0">
                <a:solidFill>
                  <a:srgbClr val="FF0000"/>
                </a:solidFill>
              </a:rPr>
              <a:t> musique country salutaire,</a:t>
            </a:r>
            <a:r>
              <a:rPr lang="fr-FR" baseline="0" dirty="0" smtClean="0">
                <a:solidFill>
                  <a:srgbClr val="FF0000"/>
                </a:solidFill>
              </a:rPr>
              <a:t> pour se faire pardonner les péchés que le rock’n’roll les aurait entraînés à commettre. </a:t>
            </a:r>
            <a:r>
              <a:rPr lang="fr-FR" dirty="0" smtClean="0">
                <a:solidFill>
                  <a:srgbClr val="FF0000"/>
                </a:solidFil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solidFill>
                <a:srgbClr val="FF0000"/>
              </a:solidFill>
            </a:endParaRPr>
          </a:p>
          <a:p>
            <a:r>
              <a:rPr lang="fr-FR" baseline="0" dirty="0" smtClean="0"/>
              <a:t>D’un autre côté, les aspects acoustiques, son caractère familial et communautaire de la country renvoient à une image rustique bien éloignée des évolutions sociales des années 1950, a fortiori des intérêts des jeunes gens. </a:t>
            </a:r>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4- notamment vers le hard bop chez les musiciens noirs ou vers le cool chez les musiciens blancs.   </a:t>
            </a:r>
          </a:p>
          <a:p>
            <a:endParaRPr lang="fr-FR" dirty="0"/>
          </a:p>
        </p:txBody>
      </p:sp>
      <p:sp>
        <p:nvSpPr>
          <p:cNvPr id="4" name="Espace réservé du numéro de diapositive 3"/>
          <p:cNvSpPr>
            <a:spLocks noGrp="1"/>
          </p:cNvSpPr>
          <p:nvPr>
            <p:ph type="sldNum" sz="quarter" idx="10"/>
          </p:nvPr>
        </p:nvSpPr>
        <p:spPr/>
        <p:txBody>
          <a:bodyPr/>
          <a:lstStyle/>
          <a:p>
            <a:fld id="{9003EC61-DEDB-194A-8B54-1E41E2605DEC}" type="slidenum">
              <a:rPr lang="fr-FR" smtClean="0"/>
              <a:pPr/>
              <a:t>9</a:t>
            </a:fld>
            <a:endParaRPr lang="fr-FR"/>
          </a:p>
        </p:txBody>
      </p:sp>
    </p:spTree>
    <p:extLst>
      <p:ext uri="{BB962C8B-B14F-4D97-AF65-F5344CB8AC3E}">
        <p14:creationId xmlns="" xmlns:p14="http://schemas.microsoft.com/office/powerpoint/2010/main" val="341339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5AD6A85-BD0F-2842-A3E6-C35D49C7B15C}" type="datetime1">
              <a:rPr lang="fr-FR" smtClean="0"/>
              <a:pPr/>
              <a:t>22/01/2019</a:t>
            </a:fld>
            <a:endParaRPr lang="fr-FR"/>
          </a:p>
        </p:txBody>
      </p:sp>
      <p:sp>
        <p:nvSpPr>
          <p:cNvPr id="5" name="Espace réservé du pied de page 4"/>
          <p:cNvSpPr>
            <a:spLocks noGrp="1"/>
          </p:cNvSpPr>
          <p:nvPr>
            <p:ph type="ftr" sz="quarter" idx="11"/>
          </p:nvPr>
        </p:nvSpPr>
        <p:spPr/>
        <p:txBody>
          <a:bodyPr/>
          <a:lstStyle/>
          <a:p>
            <a:r>
              <a:rPr lang="fr-FR" smtClean="0"/>
              <a:t>Auditorium Colbert/Galerie Colbert – INHA/Paris 2018</a:t>
            </a:r>
            <a:endParaRPr lang="fr-FR"/>
          </a:p>
        </p:txBody>
      </p:sp>
      <p:sp>
        <p:nvSpPr>
          <p:cNvPr id="6" name="Espace réservé du numéro de diapositive 5"/>
          <p:cNvSpPr>
            <a:spLocks noGrp="1"/>
          </p:cNvSpPr>
          <p:nvPr>
            <p:ph type="sldNum" sz="quarter" idx="12"/>
          </p:nvPr>
        </p:nvSpPr>
        <p:spPr/>
        <p:txBody>
          <a:bodyPr/>
          <a:lstStyle/>
          <a:p>
            <a:fld id="{9107A7FB-1D3D-B54D-B661-C20A8E431A3E}" type="slidenum">
              <a:rPr lang="fr-FR" smtClean="0"/>
              <a:pPr/>
              <a:t>‹N°›</a:t>
            </a:fld>
            <a:endParaRPr lang="fr-FR"/>
          </a:p>
        </p:txBody>
      </p:sp>
    </p:spTree>
    <p:extLst>
      <p:ext uri="{BB962C8B-B14F-4D97-AF65-F5344CB8AC3E}">
        <p14:creationId xmlns="" xmlns:p14="http://schemas.microsoft.com/office/powerpoint/2010/main" val="1363630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F9896E3-ABE4-7B44-9A5B-9A867365D4E9}" type="datetime1">
              <a:rPr lang="fr-FR" smtClean="0"/>
              <a:pPr/>
              <a:t>22/01/2019</a:t>
            </a:fld>
            <a:endParaRPr lang="fr-FR"/>
          </a:p>
        </p:txBody>
      </p:sp>
      <p:sp>
        <p:nvSpPr>
          <p:cNvPr id="5" name="Espace réservé du pied de page 4"/>
          <p:cNvSpPr>
            <a:spLocks noGrp="1"/>
          </p:cNvSpPr>
          <p:nvPr>
            <p:ph type="ftr" sz="quarter" idx="11"/>
          </p:nvPr>
        </p:nvSpPr>
        <p:spPr/>
        <p:txBody>
          <a:bodyPr/>
          <a:lstStyle/>
          <a:p>
            <a:r>
              <a:rPr lang="fr-FR" smtClean="0"/>
              <a:t>Auditorium Colbert/Galerie Colbert – INHA/Paris 2018</a:t>
            </a:r>
            <a:endParaRPr lang="fr-FR"/>
          </a:p>
        </p:txBody>
      </p:sp>
      <p:sp>
        <p:nvSpPr>
          <p:cNvPr id="6" name="Espace réservé du numéro de diapositive 5"/>
          <p:cNvSpPr>
            <a:spLocks noGrp="1"/>
          </p:cNvSpPr>
          <p:nvPr>
            <p:ph type="sldNum" sz="quarter" idx="12"/>
          </p:nvPr>
        </p:nvSpPr>
        <p:spPr/>
        <p:txBody>
          <a:bodyPr/>
          <a:lstStyle/>
          <a:p>
            <a:fld id="{9107A7FB-1D3D-B54D-B661-C20A8E431A3E}" type="slidenum">
              <a:rPr lang="fr-FR" smtClean="0"/>
              <a:pPr/>
              <a:t>‹N°›</a:t>
            </a:fld>
            <a:endParaRPr lang="fr-FR"/>
          </a:p>
        </p:txBody>
      </p:sp>
    </p:spTree>
    <p:extLst>
      <p:ext uri="{BB962C8B-B14F-4D97-AF65-F5344CB8AC3E}">
        <p14:creationId xmlns="" xmlns:p14="http://schemas.microsoft.com/office/powerpoint/2010/main" val="91873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BF879F-BE3F-E540-AB7A-05D0E355BB4D}" type="datetime1">
              <a:rPr lang="fr-FR" smtClean="0"/>
              <a:pPr/>
              <a:t>22/01/2019</a:t>
            </a:fld>
            <a:endParaRPr lang="fr-FR"/>
          </a:p>
        </p:txBody>
      </p:sp>
      <p:sp>
        <p:nvSpPr>
          <p:cNvPr id="5" name="Espace réservé du pied de page 4"/>
          <p:cNvSpPr>
            <a:spLocks noGrp="1"/>
          </p:cNvSpPr>
          <p:nvPr>
            <p:ph type="ftr" sz="quarter" idx="11"/>
          </p:nvPr>
        </p:nvSpPr>
        <p:spPr/>
        <p:txBody>
          <a:bodyPr/>
          <a:lstStyle/>
          <a:p>
            <a:r>
              <a:rPr lang="fr-FR" smtClean="0"/>
              <a:t>Auditorium Colbert/Galerie Colbert – INHA/Paris 2018</a:t>
            </a:r>
            <a:endParaRPr lang="fr-FR"/>
          </a:p>
        </p:txBody>
      </p:sp>
      <p:sp>
        <p:nvSpPr>
          <p:cNvPr id="6" name="Espace réservé du numéro de diapositive 5"/>
          <p:cNvSpPr>
            <a:spLocks noGrp="1"/>
          </p:cNvSpPr>
          <p:nvPr>
            <p:ph type="sldNum" sz="quarter" idx="12"/>
          </p:nvPr>
        </p:nvSpPr>
        <p:spPr/>
        <p:txBody>
          <a:bodyPr/>
          <a:lstStyle/>
          <a:p>
            <a:fld id="{9107A7FB-1D3D-B54D-B661-C20A8E431A3E}" type="slidenum">
              <a:rPr lang="fr-FR" smtClean="0"/>
              <a:pPr/>
              <a:t>‹N°›</a:t>
            </a:fld>
            <a:endParaRPr lang="fr-FR"/>
          </a:p>
        </p:txBody>
      </p:sp>
    </p:spTree>
    <p:extLst>
      <p:ext uri="{BB962C8B-B14F-4D97-AF65-F5344CB8AC3E}">
        <p14:creationId xmlns="" xmlns:p14="http://schemas.microsoft.com/office/powerpoint/2010/main" val="338694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536FB46-AEEA-4A43-962D-C9793D748BA3}" type="datetime1">
              <a:rPr lang="fr-FR" smtClean="0"/>
              <a:pPr/>
              <a:t>22/01/2019</a:t>
            </a:fld>
            <a:endParaRPr lang="fr-FR"/>
          </a:p>
        </p:txBody>
      </p:sp>
      <p:sp>
        <p:nvSpPr>
          <p:cNvPr id="5" name="Espace réservé du pied de page 4"/>
          <p:cNvSpPr>
            <a:spLocks noGrp="1"/>
          </p:cNvSpPr>
          <p:nvPr>
            <p:ph type="ftr" sz="quarter" idx="11"/>
          </p:nvPr>
        </p:nvSpPr>
        <p:spPr/>
        <p:txBody>
          <a:bodyPr/>
          <a:lstStyle/>
          <a:p>
            <a:r>
              <a:rPr lang="fr-FR" smtClean="0"/>
              <a:t>Auditorium Colbert/Galerie Colbert – INHA/Paris 2018</a:t>
            </a:r>
            <a:endParaRPr lang="fr-FR"/>
          </a:p>
        </p:txBody>
      </p:sp>
      <p:sp>
        <p:nvSpPr>
          <p:cNvPr id="6" name="Espace réservé du numéro de diapositive 5"/>
          <p:cNvSpPr>
            <a:spLocks noGrp="1"/>
          </p:cNvSpPr>
          <p:nvPr>
            <p:ph type="sldNum" sz="quarter" idx="12"/>
          </p:nvPr>
        </p:nvSpPr>
        <p:spPr/>
        <p:txBody>
          <a:bodyPr/>
          <a:lstStyle/>
          <a:p>
            <a:fld id="{9107A7FB-1D3D-B54D-B661-C20A8E431A3E}" type="slidenum">
              <a:rPr lang="fr-FR" smtClean="0"/>
              <a:pPr/>
              <a:t>‹N°›</a:t>
            </a:fld>
            <a:endParaRPr lang="fr-FR"/>
          </a:p>
        </p:txBody>
      </p:sp>
    </p:spTree>
    <p:extLst>
      <p:ext uri="{BB962C8B-B14F-4D97-AF65-F5344CB8AC3E}">
        <p14:creationId xmlns="" xmlns:p14="http://schemas.microsoft.com/office/powerpoint/2010/main" val="120234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DB9008-5610-D746-8B0F-87D657D0A46C}" type="datetime1">
              <a:rPr lang="fr-FR" smtClean="0"/>
              <a:pPr/>
              <a:t>22/01/2019</a:t>
            </a:fld>
            <a:endParaRPr lang="fr-FR"/>
          </a:p>
        </p:txBody>
      </p:sp>
      <p:sp>
        <p:nvSpPr>
          <p:cNvPr id="5" name="Espace réservé du pied de page 4"/>
          <p:cNvSpPr>
            <a:spLocks noGrp="1"/>
          </p:cNvSpPr>
          <p:nvPr>
            <p:ph type="ftr" sz="quarter" idx="11"/>
          </p:nvPr>
        </p:nvSpPr>
        <p:spPr/>
        <p:txBody>
          <a:bodyPr/>
          <a:lstStyle/>
          <a:p>
            <a:r>
              <a:rPr lang="fr-FR" smtClean="0"/>
              <a:t>Auditorium Colbert/Galerie Colbert – INHA/Paris 2018</a:t>
            </a:r>
            <a:endParaRPr lang="fr-FR"/>
          </a:p>
        </p:txBody>
      </p:sp>
      <p:sp>
        <p:nvSpPr>
          <p:cNvPr id="6" name="Espace réservé du numéro de diapositive 5"/>
          <p:cNvSpPr>
            <a:spLocks noGrp="1"/>
          </p:cNvSpPr>
          <p:nvPr>
            <p:ph type="sldNum" sz="quarter" idx="12"/>
          </p:nvPr>
        </p:nvSpPr>
        <p:spPr/>
        <p:txBody>
          <a:bodyPr/>
          <a:lstStyle/>
          <a:p>
            <a:fld id="{9107A7FB-1D3D-B54D-B661-C20A8E431A3E}" type="slidenum">
              <a:rPr lang="fr-FR" smtClean="0"/>
              <a:pPr/>
              <a:t>‹N°›</a:t>
            </a:fld>
            <a:endParaRPr lang="fr-FR"/>
          </a:p>
        </p:txBody>
      </p:sp>
    </p:spTree>
    <p:extLst>
      <p:ext uri="{BB962C8B-B14F-4D97-AF65-F5344CB8AC3E}">
        <p14:creationId xmlns="" xmlns:p14="http://schemas.microsoft.com/office/powerpoint/2010/main" val="268237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8229EBA-6638-1A4F-A522-8B39A291A967}" type="datetime1">
              <a:rPr lang="fr-FR" smtClean="0"/>
              <a:pPr/>
              <a:t>22/01/2019</a:t>
            </a:fld>
            <a:endParaRPr lang="fr-FR"/>
          </a:p>
        </p:txBody>
      </p:sp>
      <p:sp>
        <p:nvSpPr>
          <p:cNvPr id="6" name="Espace réservé du pied de page 5"/>
          <p:cNvSpPr>
            <a:spLocks noGrp="1"/>
          </p:cNvSpPr>
          <p:nvPr>
            <p:ph type="ftr" sz="quarter" idx="11"/>
          </p:nvPr>
        </p:nvSpPr>
        <p:spPr/>
        <p:txBody>
          <a:bodyPr/>
          <a:lstStyle/>
          <a:p>
            <a:r>
              <a:rPr lang="fr-FR" smtClean="0"/>
              <a:t>Auditorium Colbert/Galerie Colbert – INHA/Paris 2018</a:t>
            </a:r>
            <a:endParaRPr lang="fr-FR"/>
          </a:p>
        </p:txBody>
      </p:sp>
      <p:sp>
        <p:nvSpPr>
          <p:cNvPr id="7" name="Espace réservé du numéro de diapositive 6"/>
          <p:cNvSpPr>
            <a:spLocks noGrp="1"/>
          </p:cNvSpPr>
          <p:nvPr>
            <p:ph type="sldNum" sz="quarter" idx="12"/>
          </p:nvPr>
        </p:nvSpPr>
        <p:spPr/>
        <p:txBody>
          <a:bodyPr/>
          <a:lstStyle/>
          <a:p>
            <a:fld id="{9107A7FB-1D3D-B54D-B661-C20A8E431A3E}" type="slidenum">
              <a:rPr lang="fr-FR" smtClean="0"/>
              <a:pPr/>
              <a:t>‹N°›</a:t>
            </a:fld>
            <a:endParaRPr lang="fr-FR"/>
          </a:p>
        </p:txBody>
      </p:sp>
    </p:spTree>
    <p:extLst>
      <p:ext uri="{BB962C8B-B14F-4D97-AF65-F5344CB8AC3E}">
        <p14:creationId xmlns="" xmlns:p14="http://schemas.microsoft.com/office/powerpoint/2010/main" val="3574785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30EAFF0-DB35-924E-BC85-039E38A6E902}" type="datetime1">
              <a:rPr lang="fr-FR" smtClean="0"/>
              <a:pPr/>
              <a:t>22/01/2019</a:t>
            </a:fld>
            <a:endParaRPr lang="fr-FR"/>
          </a:p>
        </p:txBody>
      </p:sp>
      <p:sp>
        <p:nvSpPr>
          <p:cNvPr id="8" name="Espace réservé du pied de page 7"/>
          <p:cNvSpPr>
            <a:spLocks noGrp="1"/>
          </p:cNvSpPr>
          <p:nvPr>
            <p:ph type="ftr" sz="quarter" idx="11"/>
          </p:nvPr>
        </p:nvSpPr>
        <p:spPr/>
        <p:txBody>
          <a:bodyPr/>
          <a:lstStyle/>
          <a:p>
            <a:r>
              <a:rPr lang="fr-FR" smtClean="0"/>
              <a:t>Auditorium Colbert/Galerie Colbert – INHA/Paris 2018</a:t>
            </a:r>
            <a:endParaRPr lang="fr-FR"/>
          </a:p>
        </p:txBody>
      </p:sp>
      <p:sp>
        <p:nvSpPr>
          <p:cNvPr id="9" name="Espace réservé du numéro de diapositive 8"/>
          <p:cNvSpPr>
            <a:spLocks noGrp="1"/>
          </p:cNvSpPr>
          <p:nvPr>
            <p:ph type="sldNum" sz="quarter" idx="12"/>
          </p:nvPr>
        </p:nvSpPr>
        <p:spPr/>
        <p:txBody>
          <a:bodyPr/>
          <a:lstStyle/>
          <a:p>
            <a:fld id="{9107A7FB-1D3D-B54D-B661-C20A8E431A3E}" type="slidenum">
              <a:rPr lang="fr-FR" smtClean="0"/>
              <a:pPr/>
              <a:t>‹N°›</a:t>
            </a:fld>
            <a:endParaRPr lang="fr-FR"/>
          </a:p>
        </p:txBody>
      </p:sp>
    </p:spTree>
    <p:extLst>
      <p:ext uri="{BB962C8B-B14F-4D97-AF65-F5344CB8AC3E}">
        <p14:creationId xmlns="" xmlns:p14="http://schemas.microsoft.com/office/powerpoint/2010/main" val="394507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DDE1D92-458F-6840-924D-4A37839F19F8}" type="datetime1">
              <a:rPr lang="fr-FR" smtClean="0"/>
              <a:pPr/>
              <a:t>22/01/2019</a:t>
            </a:fld>
            <a:endParaRPr lang="fr-FR"/>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
        <p:nvSpPr>
          <p:cNvPr id="5" name="Espace réservé du numéro de diapositive 4"/>
          <p:cNvSpPr>
            <a:spLocks noGrp="1"/>
          </p:cNvSpPr>
          <p:nvPr>
            <p:ph type="sldNum" sz="quarter" idx="12"/>
          </p:nvPr>
        </p:nvSpPr>
        <p:spPr/>
        <p:txBody>
          <a:bodyPr/>
          <a:lstStyle/>
          <a:p>
            <a:fld id="{9107A7FB-1D3D-B54D-B661-C20A8E431A3E}" type="slidenum">
              <a:rPr lang="fr-FR" smtClean="0"/>
              <a:pPr/>
              <a:t>‹N°›</a:t>
            </a:fld>
            <a:endParaRPr lang="fr-FR"/>
          </a:p>
        </p:txBody>
      </p:sp>
    </p:spTree>
    <p:extLst>
      <p:ext uri="{BB962C8B-B14F-4D97-AF65-F5344CB8AC3E}">
        <p14:creationId xmlns="" xmlns:p14="http://schemas.microsoft.com/office/powerpoint/2010/main" val="271492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C87798-98BD-E240-9327-4F9EC37258B8}" type="datetime1">
              <a:rPr lang="fr-FR" smtClean="0"/>
              <a:pPr/>
              <a:t>22/01/2019</a:t>
            </a:fld>
            <a:endParaRPr lang="fr-FR"/>
          </a:p>
        </p:txBody>
      </p:sp>
      <p:sp>
        <p:nvSpPr>
          <p:cNvPr id="3" name="Espace réservé du pied de page 2"/>
          <p:cNvSpPr>
            <a:spLocks noGrp="1"/>
          </p:cNvSpPr>
          <p:nvPr>
            <p:ph type="ftr" sz="quarter" idx="11"/>
          </p:nvPr>
        </p:nvSpPr>
        <p:spPr/>
        <p:txBody>
          <a:bodyPr/>
          <a:lstStyle/>
          <a:p>
            <a:r>
              <a:rPr lang="fr-FR" smtClean="0"/>
              <a:t>Auditorium Colbert/Galerie Colbert – INHA/Paris 2018</a:t>
            </a:r>
            <a:endParaRPr lang="fr-FR"/>
          </a:p>
        </p:txBody>
      </p:sp>
      <p:sp>
        <p:nvSpPr>
          <p:cNvPr id="4" name="Espace réservé du numéro de diapositive 3"/>
          <p:cNvSpPr>
            <a:spLocks noGrp="1"/>
          </p:cNvSpPr>
          <p:nvPr>
            <p:ph type="sldNum" sz="quarter" idx="12"/>
          </p:nvPr>
        </p:nvSpPr>
        <p:spPr/>
        <p:txBody>
          <a:bodyPr/>
          <a:lstStyle/>
          <a:p>
            <a:fld id="{9107A7FB-1D3D-B54D-B661-C20A8E431A3E}" type="slidenum">
              <a:rPr lang="fr-FR" smtClean="0"/>
              <a:pPr/>
              <a:t>‹N°›</a:t>
            </a:fld>
            <a:endParaRPr lang="fr-FR"/>
          </a:p>
        </p:txBody>
      </p:sp>
    </p:spTree>
    <p:extLst>
      <p:ext uri="{BB962C8B-B14F-4D97-AF65-F5344CB8AC3E}">
        <p14:creationId xmlns="" xmlns:p14="http://schemas.microsoft.com/office/powerpoint/2010/main" val="361142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84E981-A487-EF4A-B66F-5339FDA235F1}" type="datetime1">
              <a:rPr lang="fr-FR" smtClean="0"/>
              <a:pPr/>
              <a:t>22/01/2019</a:t>
            </a:fld>
            <a:endParaRPr lang="fr-FR"/>
          </a:p>
        </p:txBody>
      </p:sp>
      <p:sp>
        <p:nvSpPr>
          <p:cNvPr id="6" name="Espace réservé du pied de page 5"/>
          <p:cNvSpPr>
            <a:spLocks noGrp="1"/>
          </p:cNvSpPr>
          <p:nvPr>
            <p:ph type="ftr" sz="quarter" idx="11"/>
          </p:nvPr>
        </p:nvSpPr>
        <p:spPr/>
        <p:txBody>
          <a:bodyPr/>
          <a:lstStyle/>
          <a:p>
            <a:r>
              <a:rPr lang="fr-FR" smtClean="0"/>
              <a:t>Auditorium Colbert/Galerie Colbert – INHA/Paris 2018</a:t>
            </a:r>
            <a:endParaRPr lang="fr-FR"/>
          </a:p>
        </p:txBody>
      </p:sp>
      <p:sp>
        <p:nvSpPr>
          <p:cNvPr id="7" name="Espace réservé du numéro de diapositive 6"/>
          <p:cNvSpPr>
            <a:spLocks noGrp="1"/>
          </p:cNvSpPr>
          <p:nvPr>
            <p:ph type="sldNum" sz="quarter" idx="12"/>
          </p:nvPr>
        </p:nvSpPr>
        <p:spPr/>
        <p:txBody>
          <a:bodyPr/>
          <a:lstStyle/>
          <a:p>
            <a:fld id="{9107A7FB-1D3D-B54D-B661-C20A8E431A3E}" type="slidenum">
              <a:rPr lang="fr-FR" smtClean="0"/>
              <a:pPr/>
              <a:t>‹N°›</a:t>
            </a:fld>
            <a:endParaRPr lang="fr-FR"/>
          </a:p>
        </p:txBody>
      </p:sp>
    </p:spTree>
    <p:extLst>
      <p:ext uri="{BB962C8B-B14F-4D97-AF65-F5344CB8AC3E}">
        <p14:creationId xmlns="" xmlns:p14="http://schemas.microsoft.com/office/powerpoint/2010/main" val="287051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0F5BBE9-5A4F-284E-8F80-E2EC4801C7AA}" type="datetime1">
              <a:rPr lang="fr-FR" smtClean="0"/>
              <a:pPr/>
              <a:t>22/01/2019</a:t>
            </a:fld>
            <a:endParaRPr lang="fr-FR"/>
          </a:p>
        </p:txBody>
      </p:sp>
      <p:sp>
        <p:nvSpPr>
          <p:cNvPr id="6" name="Espace réservé du pied de page 5"/>
          <p:cNvSpPr>
            <a:spLocks noGrp="1"/>
          </p:cNvSpPr>
          <p:nvPr>
            <p:ph type="ftr" sz="quarter" idx="11"/>
          </p:nvPr>
        </p:nvSpPr>
        <p:spPr/>
        <p:txBody>
          <a:bodyPr/>
          <a:lstStyle/>
          <a:p>
            <a:r>
              <a:rPr lang="fr-FR" smtClean="0"/>
              <a:t>Auditorium Colbert/Galerie Colbert – INHA/Paris 2018</a:t>
            </a:r>
            <a:endParaRPr lang="fr-FR"/>
          </a:p>
        </p:txBody>
      </p:sp>
      <p:sp>
        <p:nvSpPr>
          <p:cNvPr id="7" name="Espace réservé du numéro de diapositive 6"/>
          <p:cNvSpPr>
            <a:spLocks noGrp="1"/>
          </p:cNvSpPr>
          <p:nvPr>
            <p:ph type="sldNum" sz="quarter" idx="12"/>
          </p:nvPr>
        </p:nvSpPr>
        <p:spPr/>
        <p:txBody>
          <a:bodyPr/>
          <a:lstStyle/>
          <a:p>
            <a:fld id="{9107A7FB-1D3D-B54D-B661-C20A8E431A3E}" type="slidenum">
              <a:rPr lang="fr-FR" smtClean="0"/>
              <a:pPr/>
              <a:t>‹N°›</a:t>
            </a:fld>
            <a:endParaRPr lang="fr-FR"/>
          </a:p>
        </p:txBody>
      </p:sp>
    </p:spTree>
    <p:extLst>
      <p:ext uri="{BB962C8B-B14F-4D97-AF65-F5344CB8AC3E}">
        <p14:creationId xmlns="" xmlns:p14="http://schemas.microsoft.com/office/powerpoint/2010/main" val="192074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0974F-C389-C847-974C-965FFEBC63BF}" type="datetime1">
              <a:rPr lang="fr-FR" smtClean="0"/>
              <a:pPr/>
              <a:t>22/01/2019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Auditorium Colbert/Galerie Colbert – INHA/Paris 2018</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7A7FB-1D3D-B54D-B661-C20A8E431A3E}" type="slidenum">
              <a:rPr lang="fr-FR" smtClean="0"/>
              <a:pPr/>
              <a:t>‹N°›</a:t>
            </a:fld>
            <a:endParaRPr lang="fr-FR"/>
          </a:p>
        </p:txBody>
      </p:sp>
    </p:spTree>
    <p:extLst>
      <p:ext uri="{BB962C8B-B14F-4D97-AF65-F5344CB8AC3E}">
        <p14:creationId xmlns="" xmlns:p14="http://schemas.microsoft.com/office/powerpoint/2010/main" val="297031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file://localhost/Users/guillaumegilles1/Desktop/Juvenile_Jungle_Movie_Poster_1958.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file://localhost/Users/guillaumegilles1/Desktop/juvenile-delinquent-movie-poster_untamed-youth.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file://localhost/Users/guillaumegilles1/Desktop/4db9030ec0acebb45d918a3bfb795191.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file://localhost/Users/guillaumegilles1/Desktop/ee9cca7e39cbb58a54a5188da7312a7b.jp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file://localhost/Users/guillaumegilles1/Desktop/c93e253b7f4cac3fd019b28f54de9554.jpg"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file://localhost/Users/guillaumegilles1/Desktop/b70-6005.jpg" TargetMode="External"/><Relationship Id="rId5" Type="http://schemas.openxmlformats.org/officeDocument/2006/relationships/image" Target="../media/image23.jpeg"/><Relationship Id="rId4" Type="http://schemas.openxmlformats.org/officeDocument/2006/relationships/image" Target="file://localhost/Users/guillaumegilles1/Desktop/Poster_of_the_movie_Rock_Around_the_Clock.jp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62373"/>
            <a:ext cx="9144000" cy="1470025"/>
          </a:xfrm>
        </p:spPr>
        <p:txBody>
          <a:bodyPr>
            <a:normAutofit fontScale="90000"/>
          </a:bodyPr>
          <a:lstStyle/>
          <a:p>
            <a:r>
              <a:rPr lang="fr-FR" sz="3600" b="1" dirty="0"/>
              <a:t>Le rock'n'roll </a:t>
            </a:r>
            <a:r>
              <a:rPr lang="fr-FR" sz="3600" b="1" dirty="0" smtClean="0"/>
              <a:t>étasunien des </a:t>
            </a:r>
            <a:r>
              <a:rPr lang="fr-FR" sz="3600" b="1" dirty="0"/>
              <a:t>années </a:t>
            </a:r>
            <a:r>
              <a:rPr lang="fr-FR" sz="3600" b="1" dirty="0" smtClean="0"/>
              <a:t>1950 et </a:t>
            </a:r>
            <a:r>
              <a:rPr lang="fr-FR" sz="3600" b="1" dirty="0"/>
              <a:t>l'émancipation culturelle des </a:t>
            </a:r>
            <a:r>
              <a:rPr lang="fr-FR" sz="3600" b="1" dirty="0" smtClean="0"/>
              <a:t>adolescents.</a:t>
            </a:r>
            <a:br>
              <a:rPr lang="fr-FR" sz="3600" b="1" dirty="0" smtClean="0"/>
            </a:br>
            <a:r>
              <a:rPr lang="fr-FR" sz="2000" b="1" dirty="0" smtClean="0"/>
              <a:t>Guillaume GILLES</a:t>
            </a:r>
            <a:endParaRPr lang="fr-FR" sz="3600"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5" name="Image 4" descr="Capture d’écran 2018-11-22 à 15.55.10.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5156" y="1528876"/>
            <a:ext cx="8458200" cy="4132619"/>
          </a:xfrm>
          <a:prstGeom prst="rect">
            <a:avLst/>
          </a:prstGeom>
        </p:spPr>
      </p:pic>
      <p:sp>
        <p:nvSpPr>
          <p:cNvPr id="6" name="ZoneTexte 5"/>
          <p:cNvSpPr txBox="1"/>
          <p:nvPr/>
        </p:nvSpPr>
        <p:spPr>
          <a:xfrm>
            <a:off x="7839249" y="5661495"/>
            <a:ext cx="821547" cy="246221"/>
          </a:xfrm>
          <a:prstGeom prst="rect">
            <a:avLst/>
          </a:prstGeom>
          <a:noFill/>
        </p:spPr>
        <p:txBody>
          <a:bodyPr wrap="none" rtlCol="0">
            <a:spAutoFit/>
          </a:bodyPr>
          <a:lstStyle/>
          <a:p>
            <a:r>
              <a:rPr lang="fr-FR" sz="1000" dirty="0" smtClean="0"/>
              <a:t>© Anonyme</a:t>
            </a:r>
            <a:endParaRPr lang="fr-FR" sz="1000" dirty="0"/>
          </a:p>
        </p:txBody>
      </p:sp>
    </p:spTree>
    <p:extLst>
      <p:ext uri="{BB962C8B-B14F-4D97-AF65-F5344CB8AC3E}">
        <p14:creationId xmlns="" xmlns:p14="http://schemas.microsoft.com/office/powerpoint/2010/main" val="2743133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sz="3600" b="1" dirty="0" smtClean="0"/>
              <a:t>Évolutions technologiques</a:t>
            </a:r>
            <a:r>
              <a:rPr lang="fr-FR" sz="3600" dirty="0"/>
              <a:t> </a:t>
            </a:r>
            <a:r>
              <a:rPr lang="fr-FR" sz="3600" b="1" dirty="0" smtClean="0"/>
              <a:t>et industrielles</a:t>
            </a:r>
            <a:br>
              <a:rPr lang="fr-FR" sz="3600" b="1" dirty="0" smtClean="0"/>
            </a:br>
            <a:endParaRPr lang="fr-FR" sz="3600" b="1" dirty="0"/>
          </a:p>
        </p:txBody>
      </p:sp>
      <p:sp>
        <p:nvSpPr>
          <p:cNvPr id="3" name="Espace réservé du contenu 2"/>
          <p:cNvSpPr>
            <a:spLocks noGrp="1"/>
          </p:cNvSpPr>
          <p:nvPr>
            <p:ph idx="1"/>
          </p:nvPr>
        </p:nvSpPr>
        <p:spPr>
          <a:xfrm>
            <a:off x="457200" y="1106248"/>
            <a:ext cx="8229600" cy="5562110"/>
          </a:xfrm>
        </p:spPr>
        <p:txBody>
          <a:bodyPr>
            <a:normAutofit/>
          </a:bodyPr>
          <a:lstStyle/>
          <a:p>
            <a:pPr marL="0" indent="0">
              <a:buNone/>
            </a:pPr>
            <a:r>
              <a:rPr lang="fr-FR" sz="2400" dirty="0" smtClean="0"/>
              <a:t>1/5- </a:t>
            </a:r>
            <a:r>
              <a:rPr lang="fr-FR" sz="2400" dirty="0"/>
              <a:t>Développement et démocratisation de la </a:t>
            </a:r>
            <a:r>
              <a:rPr lang="fr-FR" sz="2400" dirty="0" smtClean="0"/>
              <a:t>télévision.</a:t>
            </a:r>
            <a:endParaRPr lang="fr-FR" sz="2400" dirty="0"/>
          </a:p>
          <a:p>
            <a:pPr marL="0" indent="0">
              <a:buNone/>
            </a:pPr>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5" name="Image 4" descr="National Archives and Records Administration.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9702" y="1682950"/>
            <a:ext cx="7662381" cy="4303055"/>
          </a:xfrm>
          <a:prstGeom prst="rect">
            <a:avLst/>
          </a:prstGeom>
        </p:spPr>
      </p:pic>
    </p:spTree>
    <p:extLst>
      <p:ext uri="{BB962C8B-B14F-4D97-AF65-F5344CB8AC3E}">
        <p14:creationId xmlns="" xmlns:p14="http://schemas.microsoft.com/office/powerpoint/2010/main" val="1532417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sz="3600" b="1" dirty="0" smtClean="0"/>
              <a:t>Évolutions technologiques</a:t>
            </a:r>
            <a:r>
              <a:rPr lang="fr-FR" sz="3600" dirty="0"/>
              <a:t> </a:t>
            </a:r>
            <a:r>
              <a:rPr lang="fr-FR" sz="3600" b="1" dirty="0" smtClean="0"/>
              <a:t>et industrielles</a:t>
            </a:r>
            <a:br>
              <a:rPr lang="fr-FR" sz="3600" b="1" dirty="0" smtClean="0"/>
            </a:br>
            <a:endParaRPr lang="fr-FR" sz="3600" b="1" dirty="0"/>
          </a:p>
        </p:txBody>
      </p:sp>
      <p:sp>
        <p:nvSpPr>
          <p:cNvPr id="3" name="Espace réservé du contenu 2"/>
          <p:cNvSpPr>
            <a:spLocks noGrp="1"/>
          </p:cNvSpPr>
          <p:nvPr>
            <p:ph idx="1"/>
          </p:nvPr>
        </p:nvSpPr>
        <p:spPr>
          <a:xfrm>
            <a:off x="457200" y="906358"/>
            <a:ext cx="8229600" cy="5562110"/>
          </a:xfrm>
        </p:spPr>
        <p:txBody>
          <a:bodyPr>
            <a:normAutofit/>
          </a:bodyPr>
          <a:lstStyle/>
          <a:p>
            <a:pPr marL="0" indent="0">
              <a:buNone/>
            </a:pPr>
            <a:r>
              <a:rPr lang="fr-FR" sz="2000" dirty="0" smtClean="0"/>
              <a:t>2/5- </a:t>
            </a:r>
            <a:r>
              <a:rPr lang="fr-FR" sz="2000" dirty="0"/>
              <a:t>Développement et démocratisation du disque 45tours, des appareils de </a:t>
            </a:r>
            <a:r>
              <a:rPr lang="fr-FR" sz="2000" dirty="0" smtClean="0"/>
              <a:t>diffusion (</a:t>
            </a:r>
            <a:r>
              <a:rPr lang="fr-FR" sz="2000" i="1" dirty="0" smtClean="0"/>
              <a:t>Jukebox </a:t>
            </a:r>
            <a:r>
              <a:rPr lang="fr-FR" sz="2000" dirty="0" smtClean="0"/>
              <a:t>et </a:t>
            </a:r>
            <a:r>
              <a:rPr lang="fr-FR" sz="2000" i="1" dirty="0" err="1" smtClean="0"/>
              <a:t>pick-ups</a:t>
            </a:r>
            <a:r>
              <a:rPr lang="fr-FR" sz="2000" dirty="0" smtClean="0"/>
              <a:t>) </a:t>
            </a:r>
            <a:r>
              <a:rPr lang="fr-FR" sz="2000" dirty="0"/>
              <a:t>et de l’autoradio à transistor (symboles du nouveau pouvoir économique adolescent</a:t>
            </a:r>
            <a:r>
              <a:rPr lang="fr-FR" sz="2000" dirty="0" smtClean="0"/>
              <a:t>). </a:t>
            </a:r>
          </a:p>
          <a:p>
            <a:pPr marL="0" indent="0">
              <a:buNone/>
            </a:pPr>
            <a:endParaRPr lang="fr-FR" sz="2000" dirty="0" smtClean="0"/>
          </a:p>
          <a:p>
            <a:pPr marL="0" indent="0">
              <a:buNone/>
            </a:pPr>
            <a:endParaRPr lang="fr-FR" sz="2000" dirty="0"/>
          </a:p>
          <a:p>
            <a:pPr marL="0" indent="0">
              <a:buNone/>
            </a:pPr>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5" name="Image 4" descr="68e0b49942e1bc4d2a4bf8306d033c53.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31" y="2034179"/>
            <a:ext cx="2761425" cy="4138904"/>
          </a:xfrm>
          <a:prstGeom prst="rect">
            <a:avLst/>
          </a:prstGeom>
        </p:spPr>
      </p:pic>
      <p:pic>
        <p:nvPicPr>
          <p:cNvPr id="6" name="Image 5" descr="4749717229_fcf066fd5d_b.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124200" y="2034179"/>
            <a:ext cx="3346871" cy="2510153"/>
          </a:xfrm>
          <a:prstGeom prst="rect">
            <a:avLst/>
          </a:prstGeom>
        </p:spPr>
      </p:pic>
      <p:pic>
        <p:nvPicPr>
          <p:cNvPr id="7" name="Image 6" descr="car-radio_5.jp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209185" y="4190744"/>
            <a:ext cx="3241042" cy="2165606"/>
          </a:xfrm>
          <a:prstGeom prst="rect">
            <a:avLst/>
          </a:prstGeom>
        </p:spPr>
      </p:pic>
    </p:spTree>
    <p:extLst>
      <p:ext uri="{BB962C8B-B14F-4D97-AF65-F5344CB8AC3E}">
        <p14:creationId xmlns="" xmlns:p14="http://schemas.microsoft.com/office/powerpoint/2010/main" val="630536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sz="3600" b="1" dirty="0" smtClean="0"/>
              <a:t>Évolutions technologiques</a:t>
            </a:r>
            <a:r>
              <a:rPr lang="fr-FR" sz="3600" dirty="0"/>
              <a:t> </a:t>
            </a:r>
            <a:r>
              <a:rPr lang="fr-FR" sz="3600" b="1" dirty="0" smtClean="0"/>
              <a:t>et industrielles</a:t>
            </a:r>
            <a:br>
              <a:rPr lang="fr-FR" sz="3600" b="1" dirty="0" smtClean="0"/>
            </a:br>
            <a:endParaRPr lang="fr-FR" sz="3600" b="1" dirty="0"/>
          </a:p>
        </p:txBody>
      </p:sp>
      <p:sp>
        <p:nvSpPr>
          <p:cNvPr id="3" name="Espace réservé du contenu 2"/>
          <p:cNvSpPr>
            <a:spLocks noGrp="1"/>
          </p:cNvSpPr>
          <p:nvPr>
            <p:ph idx="1"/>
          </p:nvPr>
        </p:nvSpPr>
        <p:spPr>
          <a:xfrm>
            <a:off x="457200" y="1106248"/>
            <a:ext cx="8229600" cy="5562110"/>
          </a:xfrm>
        </p:spPr>
        <p:txBody>
          <a:bodyPr>
            <a:normAutofit/>
          </a:bodyPr>
          <a:lstStyle/>
          <a:p>
            <a:pPr marL="0" indent="0">
              <a:buNone/>
            </a:pPr>
            <a:r>
              <a:rPr lang="fr-FR" sz="2400" dirty="0" smtClean="0"/>
              <a:t>3/5- Évolution du matériel d’amplification, d’enregistrement, développement des effets sonores (</a:t>
            </a:r>
            <a:r>
              <a:rPr lang="fr-FR" sz="2400" i="1" dirty="0" err="1" smtClean="0"/>
              <a:t>slapback</a:t>
            </a:r>
            <a:r>
              <a:rPr lang="fr-FR" sz="2400" i="1" dirty="0" smtClean="0"/>
              <a:t> </a:t>
            </a:r>
            <a:r>
              <a:rPr lang="fr-FR" sz="2400" i="1" dirty="0" err="1" smtClean="0"/>
              <a:t>delay</a:t>
            </a:r>
            <a:r>
              <a:rPr lang="fr-FR" sz="2400" dirty="0" smtClean="0"/>
              <a:t>, </a:t>
            </a:r>
            <a:r>
              <a:rPr lang="fr-FR" sz="2400" i="1" dirty="0" smtClean="0"/>
              <a:t>tremolo, </a:t>
            </a:r>
            <a:r>
              <a:rPr lang="fr-FR" sz="2400" i="1" dirty="0" err="1" smtClean="0"/>
              <a:t>distortion</a:t>
            </a:r>
            <a:r>
              <a:rPr lang="is-IS" sz="2400" dirty="0" smtClean="0"/>
              <a:t>…)</a:t>
            </a:r>
          </a:p>
          <a:p>
            <a:pPr lvl="1">
              <a:buFontTx/>
              <a:buChar char="-"/>
            </a:pPr>
            <a:r>
              <a:rPr lang="is-IS" sz="1600" i="1" dirty="0" smtClean="0">
                <a:solidFill>
                  <a:schemeClr val="accent1"/>
                </a:solidFill>
              </a:rPr>
              <a:t>Rumble, </a:t>
            </a:r>
            <a:r>
              <a:rPr lang="is-IS" sz="1600" dirty="0" smtClean="0">
                <a:solidFill>
                  <a:schemeClr val="accent1"/>
                </a:solidFill>
              </a:rPr>
              <a:t>Link Wray, 1958 (distorsion + trémolo)</a:t>
            </a:r>
          </a:p>
          <a:p>
            <a:pPr lvl="1">
              <a:buFontTx/>
              <a:buChar char="-"/>
            </a:pPr>
            <a:r>
              <a:rPr lang="is-IS" sz="1600" i="1" dirty="0" smtClean="0">
                <a:solidFill>
                  <a:schemeClr val="accent1"/>
                </a:solidFill>
              </a:rPr>
              <a:t>Bo Diddley, </a:t>
            </a:r>
            <a:r>
              <a:rPr lang="is-IS" sz="1600" dirty="0" smtClean="0">
                <a:solidFill>
                  <a:schemeClr val="accent1"/>
                </a:solidFill>
              </a:rPr>
              <a:t>Bo Diddley, 1955 (tremolo, accordage de la guitare en quintes), </a:t>
            </a:r>
          </a:p>
          <a:p>
            <a:pPr lvl="1">
              <a:buFontTx/>
              <a:buChar char="-"/>
            </a:pPr>
            <a:r>
              <a:rPr lang="fr-FR" sz="1600" dirty="0">
                <a:solidFill>
                  <a:srgbClr val="4F81BD"/>
                </a:solidFill>
              </a:rPr>
              <a:t>Scotty Moore (le guitariste d'Elvis) joue avec un son clair </a:t>
            </a:r>
            <a:r>
              <a:rPr lang="fr-FR" sz="1600" i="1" dirty="0">
                <a:solidFill>
                  <a:srgbClr val="4F81BD"/>
                </a:solidFill>
              </a:rPr>
              <a:t>jazzy </a:t>
            </a:r>
            <a:r>
              <a:rPr lang="fr-FR" sz="1600" dirty="0">
                <a:solidFill>
                  <a:srgbClr val="4F81BD"/>
                </a:solidFill>
              </a:rPr>
              <a:t>rapidement caractérisé par l’effet </a:t>
            </a:r>
            <a:r>
              <a:rPr lang="fr-FR" sz="1600" i="1" dirty="0" err="1">
                <a:solidFill>
                  <a:srgbClr val="4F81BD"/>
                </a:solidFill>
              </a:rPr>
              <a:t>slapback</a:t>
            </a:r>
            <a:r>
              <a:rPr lang="fr-FR" sz="1600" i="1" dirty="0">
                <a:solidFill>
                  <a:srgbClr val="4F81BD"/>
                </a:solidFill>
              </a:rPr>
              <a:t> </a:t>
            </a:r>
            <a:r>
              <a:rPr lang="fr-FR" sz="1600" dirty="0">
                <a:solidFill>
                  <a:srgbClr val="4F81BD"/>
                </a:solidFill>
              </a:rPr>
              <a:t>(écho) qu’il intègre à son amplificateur</a:t>
            </a:r>
            <a:r>
              <a:rPr lang="fr-FR" sz="1600" i="1" dirty="0" smtClean="0">
                <a:solidFill>
                  <a:srgbClr val="4F81BD"/>
                </a:solidFill>
              </a:rPr>
              <a:t>,</a:t>
            </a:r>
          </a:p>
          <a:p>
            <a:pPr lvl="1">
              <a:buFontTx/>
              <a:buChar char="-"/>
            </a:pPr>
            <a:r>
              <a:rPr lang="fr-FR" sz="1600" dirty="0">
                <a:solidFill>
                  <a:srgbClr val="4F81BD"/>
                </a:solidFill>
              </a:rPr>
              <a:t>Duane Eddy qui joue des </a:t>
            </a:r>
            <a:r>
              <a:rPr lang="fr-FR" sz="1600" i="1" dirty="0">
                <a:solidFill>
                  <a:srgbClr val="4F81BD"/>
                </a:solidFill>
              </a:rPr>
              <a:t>riffs </a:t>
            </a:r>
            <a:r>
              <a:rPr lang="fr-FR" sz="1600" dirty="0">
                <a:solidFill>
                  <a:srgbClr val="4F81BD"/>
                </a:solidFill>
              </a:rPr>
              <a:t>sur les cordes graves de sa </a:t>
            </a:r>
            <a:r>
              <a:rPr lang="fr-FR" sz="1600" dirty="0" err="1">
                <a:solidFill>
                  <a:srgbClr val="4F81BD"/>
                </a:solidFill>
              </a:rPr>
              <a:t>Gretsch</a:t>
            </a:r>
            <a:r>
              <a:rPr lang="fr-FR" sz="1600" dirty="0">
                <a:solidFill>
                  <a:srgbClr val="4F81BD"/>
                </a:solidFill>
              </a:rPr>
              <a:t> en ajoutant tremolo, vibrato et réverbération pour moderniser le son (</a:t>
            </a:r>
            <a:r>
              <a:rPr lang="fr-FR" sz="1600" i="1" dirty="0">
                <a:solidFill>
                  <a:srgbClr val="4F81BD"/>
                </a:solidFill>
              </a:rPr>
              <a:t>Rebel </a:t>
            </a:r>
            <a:r>
              <a:rPr lang="fr-FR" sz="1600" i="1" dirty="0" err="1">
                <a:solidFill>
                  <a:srgbClr val="4F81BD"/>
                </a:solidFill>
              </a:rPr>
              <a:t>Rouser</a:t>
            </a:r>
            <a:r>
              <a:rPr lang="fr-FR" sz="1600" dirty="0">
                <a:solidFill>
                  <a:srgbClr val="4F81BD"/>
                </a:solidFill>
              </a:rPr>
              <a:t>). </a:t>
            </a:r>
          </a:p>
          <a:p>
            <a:pPr lvl="1">
              <a:buFontTx/>
              <a:buChar char="-"/>
            </a:pPr>
            <a:r>
              <a:rPr lang="fr-FR" sz="1600" i="1" dirty="0" smtClean="0">
                <a:solidFill>
                  <a:srgbClr val="4F81BD"/>
                </a:solidFill>
              </a:rPr>
              <a:t> </a:t>
            </a:r>
            <a:r>
              <a:rPr lang="fr-FR" sz="1600" dirty="0">
                <a:solidFill>
                  <a:srgbClr val="4F81BD"/>
                </a:solidFill>
              </a:rPr>
              <a:t>Buddy Holly et son style « </a:t>
            </a:r>
            <a:r>
              <a:rPr lang="fr-FR" sz="1600" i="1" dirty="0" err="1">
                <a:solidFill>
                  <a:srgbClr val="4F81BD"/>
                </a:solidFill>
              </a:rPr>
              <a:t>brush</a:t>
            </a:r>
            <a:r>
              <a:rPr lang="fr-FR" sz="1600" dirty="0">
                <a:solidFill>
                  <a:srgbClr val="4F81BD"/>
                </a:solidFill>
              </a:rPr>
              <a:t> » joué avec un son aigu et aigrelet (</a:t>
            </a:r>
            <a:r>
              <a:rPr lang="fr-FR" sz="1600" i="1" dirty="0" err="1">
                <a:solidFill>
                  <a:srgbClr val="4F81BD"/>
                </a:solidFill>
              </a:rPr>
              <a:t>Maybe</a:t>
            </a:r>
            <a:r>
              <a:rPr lang="fr-FR" sz="1600" i="1" dirty="0">
                <a:solidFill>
                  <a:srgbClr val="4F81BD"/>
                </a:solidFill>
              </a:rPr>
              <a:t> Baby</a:t>
            </a:r>
            <a:r>
              <a:rPr lang="fr-FR" sz="1600" dirty="0">
                <a:solidFill>
                  <a:srgbClr val="4F81BD"/>
                </a:solidFill>
              </a:rPr>
              <a:t>), </a:t>
            </a:r>
            <a:endParaRPr lang="fr-FR" sz="1600" dirty="0" smtClean="0">
              <a:solidFill>
                <a:srgbClr val="4F81BD"/>
              </a:solidFill>
            </a:endParaRPr>
          </a:p>
          <a:p>
            <a:pPr lvl="1">
              <a:buFontTx/>
              <a:buChar char="-"/>
            </a:pPr>
            <a:r>
              <a:rPr lang="fr-FR" sz="1600" i="1" dirty="0" err="1" smtClean="0">
                <a:solidFill>
                  <a:srgbClr val="4F81BD"/>
                </a:solidFill>
              </a:rPr>
              <a:t>Re-recording</a:t>
            </a:r>
            <a:r>
              <a:rPr lang="fr-FR" sz="1600" i="1" dirty="0" smtClean="0">
                <a:solidFill>
                  <a:srgbClr val="4F81BD"/>
                </a:solidFill>
              </a:rPr>
              <a:t>, </a:t>
            </a:r>
            <a:r>
              <a:rPr lang="fr-FR" sz="1600" i="1" dirty="0" err="1" smtClean="0">
                <a:solidFill>
                  <a:srgbClr val="4F81BD"/>
                </a:solidFill>
              </a:rPr>
              <a:t>distortion</a:t>
            </a:r>
            <a:r>
              <a:rPr lang="fr-FR" sz="1600" dirty="0" smtClean="0">
                <a:solidFill>
                  <a:srgbClr val="4F81BD"/>
                </a:solidFill>
              </a:rPr>
              <a:t>, jeu sur le mixage chez Chuck Berry (</a:t>
            </a:r>
            <a:r>
              <a:rPr lang="fr-FR" sz="1600" i="1" dirty="0" err="1" smtClean="0">
                <a:solidFill>
                  <a:srgbClr val="4F81BD"/>
                </a:solidFill>
              </a:rPr>
              <a:t>Maybellene</a:t>
            </a:r>
            <a:r>
              <a:rPr lang="fr-FR" sz="1600" dirty="0" smtClean="0">
                <a:solidFill>
                  <a:srgbClr val="4F81BD"/>
                </a:solidFill>
              </a:rPr>
              <a:t>)</a:t>
            </a:r>
            <a:endParaRPr lang="fr-FR" sz="1600" dirty="0">
              <a:solidFill>
                <a:srgbClr val="4F81BD"/>
              </a:solidFill>
            </a:endParaRPr>
          </a:p>
          <a:p>
            <a:pPr marL="457200" lvl="1" indent="0">
              <a:buNone/>
            </a:pPr>
            <a:r>
              <a:rPr lang="is-IS" sz="1600" i="1" dirty="0" smtClean="0">
                <a:solidFill>
                  <a:srgbClr val="4F81BD"/>
                </a:solidFill>
              </a:rPr>
              <a:t>…</a:t>
            </a:r>
            <a:endParaRPr lang="is-IS" sz="2000" dirty="0" smtClean="0">
              <a:solidFill>
                <a:schemeClr val="accent1"/>
              </a:solidFill>
            </a:endParaRPr>
          </a:p>
          <a:p>
            <a:pPr marL="0" indent="0">
              <a:buNone/>
            </a:pPr>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Tree>
    <p:extLst>
      <p:ext uri="{BB962C8B-B14F-4D97-AF65-F5344CB8AC3E}">
        <p14:creationId xmlns="" xmlns:p14="http://schemas.microsoft.com/office/powerpoint/2010/main" val="630536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sz="3600" b="1" dirty="0" smtClean="0"/>
              <a:t>Évolutions technologiques</a:t>
            </a:r>
            <a:r>
              <a:rPr lang="fr-FR" sz="3600" dirty="0"/>
              <a:t> </a:t>
            </a:r>
            <a:r>
              <a:rPr lang="fr-FR" sz="3600" b="1" dirty="0" smtClean="0"/>
              <a:t>et industrielles</a:t>
            </a:r>
            <a:br>
              <a:rPr lang="fr-FR" sz="3600" b="1" dirty="0" smtClean="0"/>
            </a:br>
            <a:endParaRPr lang="fr-FR" sz="3600" b="1" dirty="0"/>
          </a:p>
        </p:txBody>
      </p:sp>
      <p:sp>
        <p:nvSpPr>
          <p:cNvPr id="3" name="Espace réservé du contenu 2"/>
          <p:cNvSpPr>
            <a:spLocks noGrp="1"/>
          </p:cNvSpPr>
          <p:nvPr>
            <p:ph idx="1"/>
          </p:nvPr>
        </p:nvSpPr>
        <p:spPr>
          <a:xfrm>
            <a:off x="457200" y="1106248"/>
            <a:ext cx="8229600" cy="5562110"/>
          </a:xfrm>
        </p:spPr>
        <p:txBody>
          <a:bodyPr>
            <a:normAutofit/>
          </a:bodyPr>
          <a:lstStyle/>
          <a:p>
            <a:pPr marL="0" indent="0">
              <a:buNone/>
            </a:pPr>
            <a:r>
              <a:rPr lang="fr-FR" dirty="0" smtClean="0"/>
              <a:t>4/5- </a:t>
            </a:r>
            <a:r>
              <a:rPr lang="fr-FR" dirty="0"/>
              <a:t>Essor des labels indépendants qui concurrencent les grandes maisons de </a:t>
            </a:r>
            <a:r>
              <a:rPr lang="fr-FR" dirty="0" smtClean="0"/>
              <a:t>disques.</a:t>
            </a:r>
          </a:p>
          <a:p>
            <a:pPr marL="0" indent="0">
              <a:buNone/>
            </a:pPr>
            <a:r>
              <a:rPr lang="fr-FR" dirty="0"/>
              <a:t>	</a:t>
            </a:r>
            <a:r>
              <a:rPr lang="fr-FR" dirty="0" smtClean="0"/>
              <a:t>Sun Records (Memphis), </a:t>
            </a:r>
          </a:p>
          <a:p>
            <a:pPr marL="0" indent="0">
              <a:buNone/>
            </a:pPr>
            <a:r>
              <a:rPr lang="fr-FR" dirty="0" smtClean="0"/>
              <a:t>	Cadence (Washington D.C.)</a:t>
            </a:r>
          </a:p>
          <a:p>
            <a:pPr marL="0" indent="0">
              <a:buNone/>
            </a:pPr>
            <a:r>
              <a:rPr lang="fr-FR" dirty="0" smtClean="0"/>
              <a:t>	Specialty (Los Angeles)</a:t>
            </a:r>
          </a:p>
          <a:p>
            <a:pPr marL="0" indent="0">
              <a:buNone/>
            </a:pPr>
            <a:endParaRPr lang="fr-FR" dirty="0" smtClean="0"/>
          </a:p>
          <a:p>
            <a:pPr marL="0" indent="0">
              <a:buNone/>
            </a:pPr>
            <a:endParaRPr lang="fr-FR" dirty="0" smtClean="0"/>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Tree>
    <p:extLst>
      <p:ext uri="{BB962C8B-B14F-4D97-AF65-F5344CB8AC3E}">
        <p14:creationId xmlns="" xmlns:p14="http://schemas.microsoft.com/office/powerpoint/2010/main" val="630536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sz="3600" b="1" dirty="0" smtClean="0"/>
              <a:t>Évolutions technologiques</a:t>
            </a:r>
            <a:r>
              <a:rPr lang="fr-FR" sz="3600" dirty="0"/>
              <a:t> </a:t>
            </a:r>
            <a:r>
              <a:rPr lang="fr-FR" sz="3600" b="1" dirty="0" smtClean="0"/>
              <a:t>et industrielles</a:t>
            </a:r>
            <a:br>
              <a:rPr lang="fr-FR" sz="3600" b="1" dirty="0" smtClean="0"/>
            </a:br>
            <a:endParaRPr lang="fr-FR" sz="3600" b="1" dirty="0"/>
          </a:p>
        </p:txBody>
      </p:sp>
      <p:sp>
        <p:nvSpPr>
          <p:cNvPr id="3" name="Espace réservé du contenu 2"/>
          <p:cNvSpPr>
            <a:spLocks noGrp="1"/>
          </p:cNvSpPr>
          <p:nvPr>
            <p:ph idx="1"/>
          </p:nvPr>
        </p:nvSpPr>
        <p:spPr>
          <a:xfrm>
            <a:off x="457200" y="1106248"/>
            <a:ext cx="5351687" cy="5562110"/>
          </a:xfrm>
        </p:spPr>
        <p:txBody>
          <a:bodyPr>
            <a:normAutofit/>
          </a:bodyPr>
          <a:lstStyle/>
          <a:p>
            <a:pPr marL="0" indent="0">
              <a:buNone/>
            </a:pPr>
            <a:r>
              <a:rPr lang="fr-FR" dirty="0" smtClean="0"/>
              <a:t>5/5- </a:t>
            </a:r>
            <a:r>
              <a:rPr lang="fr-FR" dirty="0"/>
              <a:t>D</a:t>
            </a:r>
            <a:r>
              <a:rPr lang="fr-FR" dirty="0" smtClean="0"/>
              <a:t>éveloppement </a:t>
            </a:r>
            <a:r>
              <a:rPr lang="fr-FR" dirty="0"/>
              <a:t>du rôle du producteur musical (</a:t>
            </a:r>
            <a:r>
              <a:rPr lang="fr-FR" i="1" dirty="0" err="1"/>
              <a:t>producer</a:t>
            </a:r>
            <a:r>
              <a:rPr lang="fr-FR" dirty="0"/>
              <a:t>)</a:t>
            </a:r>
            <a:r>
              <a:rPr lang="fr-FR" dirty="0" smtClean="0"/>
              <a:t>.</a:t>
            </a:r>
          </a:p>
          <a:p>
            <a:pPr>
              <a:buFontTx/>
              <a:buChar char="-"/>
            </a:pPr>
            <a:r>
              <a:rPr lang="fr-FR" sz="2400" dirty="0" smtClean="0"/>
              <a:t>Sam Phillips, Sun Records, Memphis</a:t>
            </a:r>
          </a:p>
          <a:p>
            <a:pPr>
              <a:buFontTx/>
              <a:buChar char="-"/>
            </a:pPr>
            <a:endParaRPr lang="fr-FR" sz="2400" dirty="0" smtClean="0"/>
          </a:p>
          <a:p>
            <a:pPr>
              <a:buFontTx/>
              <a:buChar char="-"/>
            </a:pPr>
            <a:endParaRPr lang="fr-FR" sz="2400" dirty="0" smtClean="0"/>
          </a:p>
          <a:p>
            <a:pPr marL="0" indent="0">
              <a:buNone/>
            </a:pPr>
            <a:r>
              <a:rPr lang="fr-FR" sz="2400" dirty="0" smtClean="0"/>
              <a:t>- Cosimo </a:t>
            </a:r>
            <a:r>
              <a:rPr lang="fr-FR" sz="2400" dirty="0" err="1" smtClean="0"/>
              <a:t>Matassa</a:t>
            </a:r>
            <a:r>
              <a:rPr lang="fr-FR" sz="2400" dirty="0" smtClean="0"/>
              <a:t> et </a:t>
            </a:r>
            <a:r>
              <a:rPr lang="fr-FR" sz="2400" dirty="0" err="1" smtClean="0"/>
              <a:t>Bumps</a:t>
            </a:r>
            <a:r>
              <a:rPr lang="fr-FR" sz="2400" dirty="0" smtClean="0"/>
              <a:t> </a:t>
            </a:r>
            <a:r>
              <a:rPr lang="fr-FR" sz="2400" dirty="0" err="1" smtClean="0"/>
              <a:t>Blackwell</a:t>
            </a:r>
            <a:r>
              <a:rPr lang="fr-FR" sz="2400" dirty="0" smtClean="0"/>
              <a:t>, J&amp;M Studio, New </a:t>
            </a:r>
            <a:r>
              <a:rPr lang="fr-FR" sz="2400" dirty="0" err="1" smtClean="0"/>
              <a:t>Orleans</a:t>
            </a:r>
            <a:endParaRPr lang="fr-FR" sz="2400" dirty="0"/>
          </a:p>
          <a:p>
            <a:pPr marL="0" indent="0">
              <a:buNone/>
            </a:pPr>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5" name="Image 4" descr="Sam_Phillips.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14617" y="1228186"/>
            <a:ext cx="2849547" cy="2191293"/>
          </a:xfrm>
          <a:prstGeom prst="rect">
            <a:avLst/>
          </a:prstGeom>
        </p:spPr>
      </p:pic>
      <p:pic>
        <p:nvPicPr>
          <p:cNvPr id="6" name="Image 5" descr="Cosimo-at-his-Governor-NIcholls-Street-Studio-1958.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114616" y="3419479"/>
            <a:ext cx="2849547" cy="2241644"/>
          </a:xfrm>
          <a:prstGeom prst="rect">
            <a:avLst/>
          </a:prstGeom>
        </p:spPr>
      </p:pic>
    </p:spTree>
    <p:extLst>
      <p:ext uri="{BB962C8B-B14F-4D97-AF65-F5344CB8AC3E}">
        <p14:creationId xmlns="" xmlns:p14="http://schemas.microsoft.com/office/powerpoint/2010/main" val="1331428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1916" y="828519"/>
            <a:ext cx="7078847" cy="786927"/>
          </a:xfrm>
        </p:spPr>
        <p:txBody>
          <a:bodyPr>
            <a:noAutofit/>
          </a:bodyPr>
          <a:lstStyle/>
          <a:p>
            <a:r>
              <a:rPr lang="fr-FR" sz="2600" b="1" dirty="0">
                <a:solidFill>
                  <a:prstClr val="black"/>
                </a:solidFill>
              </a:rPr>
              <a:t>Le nouveau potentiel culturel et économique des adolescents</a:t>
            </a:r>
            <a:r>
              <a:rPr lang="fr-FR" sz="2600" dirty="0">
                <a:solidFill>
                  <a:prstClr val="black"/>
                </a:solidFill>
              </a:rPr>
              <a:t/>
            </a:r>
            <a:br>
              <a:rPr lang="fr-FR" sz="2600" dirty="0">
                <a:solidFill>
                  <a:prstClr val="black"/>
                </a:solidFill>
              </a:rPr>
            </a:br>
            <a:endParaRPr lang="fr-FR" sz="2600" i="1" dirty="0"/>
          </a:p>
        </p:txBody>
      </p:sp>
      <p:sp>
        <p:nvSpPr>
          <p:cNvPr id="6" name="Espace réservé du contenu 2"/>
          <p:cNvSpPr>
            <a:spLocks noGrp="1"/>
          </p:cNvSpPr>
          <p:nvPr>
            <p:ph idx="1"/>
          </p:nvPr>
        </p:nvSpPr>
        <p:spPr>
          <a:xfrm>
            <a:off x="235177" y="1615446"/>
            <a:ext cx="8748607" cy="3569943"/>
          </a:xfrm>
        </p:spPr>
        <p:txBody>
          <a:bodyPr>
            <a:normAutofit/>
          </a:bodyPr>
          <a:lstStyle/>
          <a:p>
            <a:pPr marL="0" indent="0">
              <a:buNone/>
            </a:pPr>
            <a:r>
              <a:rPr lang="fr-FR" sz="2400" dirty="0" smtClean="0"/>
              <a:t>1 /3- </a:t>
            </a:r>
            <a:r>
              <a:rPr lang="fr-FR" sz="2400" i="1" dirty="0" err="1" smtClean="0"/>
              <a:t>Teenage</a:t>
            </a:r>
            <a:r>
              <a:rPr lang="fr-FR" sz="2400" i="1" dirty="0" smtClean="0"/>
              <a:t> </a:t>
            </a:r>
            <a:r>
              <a:rPr lang="fr-FR" sz="2400" i="1" dirty="0" err="1"/>
              <a:t>Movies</a:t>
            </a:r>
            <a:r>
              <a:rPr lang="fr-FR" sz="2400" i="1" dirty="0"/>
              <a:t> </a:t>
            </a:r>
            <a:r>
              <a:rPr lang="fr-FR" sz="2400" dirty="0"/>
              <a:t>(films d’exploitation hollywoodiens) </a:t>
            </a:r>
            <a:r>
              <a:rPr lang="fr-FR" sz="2400" dirty="0" smtClean="0"/>
              <a:t>et </a:t>
            </a:r>
            <a:r>
              <a:rPr lang="fr-FR" sz="2400" i="1" dirty="0" smtClean="0"/>
              <a:t>Jukebox </a:t>
            </a:r>
            <a:r>
              <a:rPr lang="fr-FR" sz="2400" i="1" dirty="0" err="1" smtClean="0"/>
              <a:t>Musicals</a:t>
            </a:r>
            <a:r>
              <a:rPr lang="fr-FR" sz="2400" i="1" dirty="0" smtClean="0"/>
              <a:t> </a:t>
            </a:r>
            <a:r>
              <a:rPr lang="fr-FR" sz="2400" dirty="0"/>
              <a:t>(</a:t>
            </a:r>
            <a:r>
              <a:rPr lang="fr-FR" sz="2400" dirty="0" smtClean="0"/>
              <a:t>films musicaux « rock »): l’influence des films et des personnages rebelles dans le cinéma hollywoodien (quête de liberté et de vitesse, défiance et danger, </a:t>
            </a:r>
            <a:r>
              <a:rPr lang="fr-FR" sz="2400" i="1" dirty="0" err="1" smtClean="0"/>
              <a:t>sex</a:t>
            </a:r>
            <a:r>
              <a:rPr lang="fr-FR" sz="2400" i="1" dirty="0" smtClean="0"/>
              <a:t>, </a:t>
            </a:r>
            <a:r>
              <a:rPr lang="fr-FR" sz="2400" i="1" dirty="0" err="1" smtClean="0"/>
              <a:t>drugs</a:t>
            </a:r>
            <a:r>
              <a:rPr lang="fr-FR" sz="2400" i="1" dirty="0" smtClean="0"/>
              <a:t> and rock’n’roll</a:t>
            </a:r>
            <a:r>
              <a:rPr lang="fr-FR" sz="2400" dirty="0" smtClean="0"/>
              <a:t>).</a:t>
            </a:r>
          </a:p>
          <a:p>
            <a:pPr marL="0" indent="0">
              <a:buNone/>
            </a:pPr>
            <a:endParaRPr lang="fr-FR" sz="2400" dirty="0"/>
          </a:p>
        </p:txBody>
      </p:sp>
    </p:spTree>
    <p:extLst>
      <p:ext uri="{BB962C8B-B14F-4D97-AF65-F5344CB8AC3E}">
        <p14:creationId xmlns="" xmlns:p14="http://schemas.microsoft.com/office/powerpoint/2010/main" val="1449581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2558849" cy="442337"/>
          </a:xfrm>
        </p:spPr>
        <p:txBody>
          <a:bodyPr>
            <a:normAutofit fontScale="90000"/>
          </a:bodyPr>
          <a:lstStyle/>
          <a:p>
            <a:r>
              <a:rPr lang="fr-FR" sz="2000" i="1" dirty="0" smtClean="0"/>
              <a:t>Exploitation </a:t>
            </a:r>
            <a:r>
              <a:rPr lang="fr-FR" sz="2000" i="1" dirty="0" err="1" smtClean="0"/>
              <a:t>movies</a:t>
            </a:r>
            <a:r>
              <a:rPr lang="fr-FR" sz="2000" i="1" dirty="0" smtClean="0"/>
              <a:t> 1/</a:t>
            </a:r>
            <a:r>
              <a:rPr lang="fr-FR" sz="2000" i="1" dirty="0"/>
              <a:t>4</a:t>
            </a:r>
          </a:p>
        </p:txBody>
      </p:sp>
      <p:pic>
        <p:nvPicPr>
          <p:cNvPr id="3" name="Juvenile_Jungle_Movie_Poster_1958.png" descr="/Users/guillaumegilles1/Desktop/Juvenile_Jungle_Movie_Poster_1958.png"/>
          <p:cNvPicPr>
            <a:picLocks noChangeAspect="1"/>
          </p:cNvPicPr>
          <p:nvPr/>
        </p:nvPicPr>
        <p:blipFill>
          <a:blip r:embed="rId3" r:link="rId4">
            <a:extLst>
              <a:ext uri="{28A0092B-C50C-407E-A947-70E740481C1C}">
                <a14:useLocalDpi xmlns="" xmlns:a14="http://schemas.microsoft.com/office/drawing/2010/main" val="0"/>
              </a:ext>
            </a:extLst>
          </a:blip>
          <a:stretch>
            <a:fillRect/>
          </a:stretch>
        </p:blipFill>
        <p:spPr>
          <a:xfrm>
            <a:off x="3143950" y="-3584"/>
            <a:ext cx="4362478" cy="6875390"/>
          </a:xfrm>
          <a:prstGeom prst="rect">
            <a:avLst/>
          </a:prstGeom>
        </p:spPr>
      </p:pic>
    </p:spTree>
    <p:extLst>
      <p:ext uri="{BB962C8B-B14F-4D97-AF65-F5344CB8AC3E}">
        <p14:creationId xmlns="" xmlns:p14="http://schemas.microsoft.com/office/powerpoint/2010/main" val="276152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2558849" cy="442337"/>
          </a:xfrm>
        </p:spPr>
        <p:txBody>
          <a:bodyPr>
            <a:normAutofit fontScale="90000"/>
          </a:bodyPr>
          <a:lstStyle/>
          <a:p>
            <a:r>
              <a:rPr lang="fr-FR" sz="2000" i="1" dirty="0" smtClean="0"/>
              <a:t>Exploitation </a:t>
            </a:r>
            <a:r>
              <a:rPr lang="fr-FR" sz="2000" i="1" dirty="0" err="1" smtClean="0"/>
              <a:t>movies</a:t>
            </a:r>
            <a:r>
              <a:rPr lang="fr-FR" sz="2000" i="1" dirty="0" smtClean="0"/>
              <a:t> 2/4</a:t>
            </a:r>
            <a:endParaRPr lang="fr-FR" sz="2000" i="1" dirty="0"/>
          </a:p>
        </p:txBody>
      </p:sp>
      <p:pic>
        <p:nvPicPr>
          <p:cNvPr id="4" name="juvenile-delinquent-movie-poster_untamed-youth.jpg" descr="/Users/guillaumegilles1/Desktop/juvenile-delinquent-movie-poster_untamed-youth.jpg"/>
          <p:cNvPicPr>
            <a:picLocks noChangeAspect="1"/>
          </p:cNvPicPr>
          <p:nvPr/>
        </p:nvPicPr>
        <p:blipFill rotWithShape="1">
          <a:blip r:embed="rId3" r:link="rId4">
            <a:extLst>
              <a:ext uri="{28A0092B-C50C-407E-A947-70E740481C1C}">
                <a14:useLocalDpi xmlns="" xmlns:a14="http://schemas.microsoft.com/office/drawing/2010/main" val="0"/>
              </a:ext>
            </a:extLst>
          </a:blip>
          <a:srcRect l="4747" t="1362" r="4387" b="5055"/>
          <a:stretch/>
        </p:blipFill>
        <p:spPr>
          <a:xfrm>
            <a:off x="3239466" y="0"/>
            <a:ext cx="4381129" cy="6888050"/>
          </a:xfrm>
          <a:prstGeom prst="rect">
            <a:avLst/>
          </a:prstGeom>
        </p:spPr>
      </p:pic>
    </p:spTree>
    <p:extLst>
      <p:ext uri="{BB962C8B-B14F-4D97-AF65-F5344CB8AC3E}">
        <p14:creationId xmlns="" xmlns:p14="http://schemas.microsoft.com/office/powerpoint/2010/main" val="3107053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2558849" cy="442337"/>
          </a:xfrm>
        </p:spPr>
        <p:txBody>
          <a:bodyPr>
            <a:normAutofit fontScale="90000"/>
          </a:bodyPr>
          <a:lstStyle/>
          <a:p>
            <a:r>
              <a:rPr lang="fr-FR" sz="2000" i="1" dirty="0" smtClean="0"/>
              <a:t>Exploitation </a:t>
            </a:r>
            <a:r>
              <a:rPr lang="fr-FR" sz="2000" i="1" dirty="0" err="1" smtClean="0"/>
              <a:t>movies</a:t>
            </a:r>
            <a:r>
              <a:rPr lang="fr-FR" sz="2000" i="1" dirty="0" smtClean="0"/>
              <a:t> 3/4</a:t>
            </a:r>
            <a:endParaRPr lang="fr-FR" sz="2000" i="1" dirty="0"/>
          </a:p>
        </p:txBody>
      </p:sp>
      <p:pic>
        <p:nvPicPr>
          <p:cNvPr id="5" name="4db9030ec0acebb45d918a3bfb795191.jpg" descr="/Users/guillaumegilles1/Desktop/4db9030ec0acebb45d918a3bfb795191.jpg"/>
          <p:cNvPicPr>
            <a:picLocks noChangeAspect="1"/>
          </p:cNvPicPr>
          <p:nvPr/>
        </p:nvPicPr>
        <p:blipFill>
          <a:blip r:embed="rId3" r:link="rId4">
            <a:extLst>
              <a:ext uri="{28A0092B-C50C-407E-A947-70E740481C1C}">
                <a14:useLocalDpi xmlns="" xmlns:a14="http://schemas.microsoft.com/office/drawing/2010/main" val="0"/>
              </a:ext>
            </a:extLst>
          </a:blip>
          <a:stretch>
            <a:fillRect/>
          </a:stretch>
        </p:blipFill>
        <p:spPr>
          <a:xfrm>
            <a:off x="3535545" y="0"/>
            <a:ext cx="4461260" cy="6858000"/>
          </a:xfrm>
          <a:prstGeom prst="rect">
            <a:avLst/>
          </a:prstGeom>
        </p:spPr>
      </p:pic>
    </p:spTree>
    <p:extLst>
      <p:ext uri="{BB962C8B-B14F-4D97-AF65-F5344CB8AC3E}">
        <p14:creationId xmlns="" xmlns:p14="http://schemas.microsoft.com/office/powerpoint/2010/main" val="497275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2558849" cy="442337"/>
          </a:xfrm>
        </p:spPr>
        <p:txBody>
          <a:bodyPr>
            <a:normAutofit fontScale="90000"/>
          </a:bodyPr>
          <a:lstStyle/>
          <a:p>
            <a:r>
              <a:rPr lang="fr-FR" sz="2000" i="1" dirty="0" smtClean="0"/>
              <a:t>Exploitation </a:t>
            </a:r>
            <a:r>
              <a:rPr lang="fr-FR" sz="2000" i="1" dirty="0" err="1" smtClean="0"/>
              <a:t>movies</a:t>
            </a:r>
            <a:r>
              <a:rPr lang="fr-FR" sz="2000" i="1" dirty="0" smtClean="0"/>
              <a:t> 4/4</a:t>
            </a:r>
            <a:endParaRPr lang="fr-FR" sz="2000" i="1" dirty="0"/>
          </a:p>
        </p:txBody>
      </p:sp>
      <p:pic>
        <p:nvPicPr>
          <p:cNvPr id="3" name="ee9cca7e39cbb58a54a5188da7312a7b.jpg" descr="/Users/guillaumegilles1/Desktop/ee9cca7e39cbb58a54a5188da7312a7b.jpg"/>
          <p:cNvPicPr>
            <a:picLocks noChangeAspect="1"/>
          </p:cNvPicPr>
          <p:nvPr/>
        </p:nvPicPr>
        <p:blipFill>
          <a:blip r:embed="rId3" r:link="rId4">
            <a:extLst>
              <a:ext uri="{28A0092B-C50C-407E-A947-70E740481C1C}">
                <a14:useLocalDpi xmlns="" xmlns:a14="http://schemas.microsoft.com/office/drawing/2010/main" val="0"/>
              </a:ext>
            </a:extLst>
          </a:blip>
          <a:stretch>
            <a:fillRect/>
          </a:stretch>
        </p:blipFill>
        <p:spPr>
          <a:xfrm>
            <a:off x="3483173" y="0"/>
            <a:ext cx="4523874" cy="6858000"/>
          </a:xfrm>
          <a:prstGeom prst="rect">
            <a:avLst/>
          </a:prstGeom>
        </p:spPr>
      </p:pic>
    </p:spTree>
    <p:extLst>
      <p:ext uri="{BB962C8B-B14F-4D97-AF65-F5344CB8AC3E}">
        <p14:creationId xmlns="" xmlns:p14="http://schemas.microsoft.com/office/powerpoint/2010/main" val="105214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5" name="Image 4" descr="41XPQ5WYJPL.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14282" y="171802"/>
            <a:ext cx="2721058" cy="2712018"/>
          </a:xfrm>
          <a:prstGeom prst="rect">
            <a:avLst/>
          </a:prstGeom>
        </p:spPr>
      </p:pic>
      <p:pic>
        <p:nvPicPr>
          <p:cNvPr id="6" name="Image 5" descr="MI0003064121.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213710" y="171802"/>
            <a:ext cx="2712019" cy="2712019"/>
          </a:xfrm>
          <a:prstGeom prst="rect">
            <a:avLst/>
          </a:prstGeom>
        </p:spPr>
      </p:pic>
      <p:pic>
        <p:nvPicPr>
          <p:cNvPr id="7" name="Image 6" descr="MI0002335177.jp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157295" y="171801"/>
            <a:ext cx="2784413" cy="2712019"/>
          </a:xfrm>
          <a:prstGeom prst="rect">
            <a:avLst/>
          </a:prstGeom>
        </p:spPr>
      </p:pic>
      <p:pic>
        <p:nvPicPr>
          <p:cNvPr id="8" name="Image 7" descr="R-9315192-1481389207-5764.jpeg.jp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14282" y="3133296"/>
            <a:ext cx="2721058" cy="2693848"/>
          </a:xfrm>
          <a:prstGeom prst="rect">
            <a:avLst/>
          </a:prstGeom>
        </p:spPr>
      </p:pic>
      <p:pic>
        <p:nvPicPr>
          <p:cNvPr id="9" name="Image 8" descr="CLO-0384-BigJayMcNeely-CD-10x10.jpg"/>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3213710" y="3133296"/>
            <a:ext cx="2712019" cy="2712019"/>
          </a:xfrm>
          <a:prstGeom prst="rect">
            <a:avLst/>
          </a:prstGeom>
        </p:spPr>
      </p:pic>
      <p:pic>
        <p:nvPicPr>
          <p:cNvPr id="10" name="Image 9" descr="5397102110030_720x600.jpg"/>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6157296" y="3133297"/>
            <a:ext cx="2784412" cy="2712018"/>
          </a:xfrm>
          <a:prstGeom prst="rect">
            <a:avLst/>
          </a:prstGeom>
        </p:spPr>
      </p:pic>
      <p:sp>
        <p:nvSpPr>
          <p:cNvPr id="11" name="ZoneTexte 10"/>
          <p:cNvSpPr txBox="1"/>
          <p:nvPr/>
        </p:nvSpPr>
        <p:spPr>
          <a:xfrm>
            <a:off x="314282" y="5845315"/>
            <a:ext cx="7940453" cy="369332"/>
          </a:xfrm>
          <a:prstGeom prst="rect">
            <a:avLst/>
          </a:prstGeom>
          <a:noFill/>
        </p:spPr>
        <p:txBody>
          <a:bodyPr wrap="square" rtlCol="0">
            <a:spAutoFit/>
          </a:bodyPr>
          <a:lstStyle/>
          <a:p>
            <a:r>
              <a:rPr lang="fr-FR" dirty="0" smtClean="0">
                <a:solidFill>
                  <a:srgbClr val="4F81BD"/>
                </a:solidFill>
              </a:rPr>
              <a:t>Écoute de </a:t>
            </a:r>
            <a:r>
              <a:rPr lang="fr-FR" i="1" dirty="0" err="1" smtClean="0">
                <a:solidFill>
                  <a:srgbClr val="4F81BD"/>
                </a:solidFill>
              </a:rPr>
              <a:t>Hurry</a:t>
            </a:r>
            <a:r>
              <a:rPr lang="fr-FR" i="1" dirty="0" smtClean="0">
                <a:solidFill>
                  <a:srgbClr val="4F81BD"/>
                </a:solidFill>
              </a:rPr>
              <a:t> </a:t>
            </a:r>
            <a:r>
              <a:rPr lang="fr-FR" i="1" dirty="0" err="1" smtClean="0">
                <a:solidFill>
                  <a:srgbClr val="4F81BD"/>
                </a:solidFill>
              </a:rPr>
              <a:t>Hurry</a:t>
            </a:r>
            <a:r>
              <a:rPr lang="fr-FR" i="1" dirty="0" smtClean="0">
                <a:solidFill>
                  <a:srgbClr val="4F81BD"/>
                </a:solidFill>
              </a:rPr>
              <a:t> </a:t>
            </a:r>
            <a:r>
              <a:rPr lang="fr-FR" i="1" dirty="0" err="1" smtClean="0">
                <a:solidFill>
                  <a:srgbClr val="4F81BD"/>
                </a:solidFill>
              </a:rPr>
              <a:t>Babe</a:t>
            </a:r>
            <a:r>
              <a:rPr lang="fr-FR" i="1" dirty="0" smtClean="0">
                <a:solidFill>
                  <a:srgbClr val="4F81BD"/>
                </a:solidFill>
              </a:rPr>
              <a:t>, </a:t>
            </a:r>
            <a:r>
              <a:rPr lang="fr-FR" dirty="0" smtClean="0">
                <a:solidFill>
                  <a:srgbClr val="4F81BD"/>
                </a:solidFill>
              </a:rPr>
              <a:t>Roy Brown, 1952. </a:t>
            </a:r>
            <a:endParaRPr lang="fr-FR" dirty="0">
              <a:solidFill>
                <a:srgbClr val="4F81BD"/>
              </a:solidFill>
            </a:endParaRPr>
          </a:p>
        </p:txBody>
      </p:sp>
    </p:spTree>
    <p:extLst>
      <p:ext uri="{BB962C8B-B14F-4D97-AF65-F5344CB8AC3E}">
        <p14:creationId xmlns="" xmlns:p14="http://schemas.microsoft.com/office/powerpoint/2010/main" val="1982360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588" y="217090"/>
            <a:ext cx="9261588" cy="786927"/>
          </a:xfrm>
        </p:spPr>
        <p:txBody>
          <a:bodyPr>
            <a:noAutofit/>
          </a:bodyPr>
          <a:lstStyle/>
          <a:p>
            <a:r>
              <a:rPr lang="fr-FR" sz="2600" b="1" dirty="0">
                <a:solidFill>
                  <a:prstClr val="black"/>
                </a:solidFill>
              </a:rPr>
              <a:t>Le nouveau potentiel culturel et économique des adolescents</a:t>
            </a:r>
            <a:r>
              <a:rPr lang="fr-FR" sz="2600" dirty="0">
                <a:solidFill>
                  <a:prstClr val="black"/>
                </a:solidFill>
              </a:rPr>
              <a:t/>
            </a:r>
            <a:br>
              <a:rPr lang="fr-FR" sz="2600" dirty="0">
                <a:solidFill>
                  <a:prstClr val="black"/>
                </a:solidFill>
              </a:rPr>
            </a:br>
            <a:endParaRPr lang="fr-FR" sz="2600" i="1" dirty="0"/>
          </a:p>
        </p:txBody>
      </p:sp>
      <p:pic>
        <p:nvPicPr>
          <p:cNvPr id="3" name="Poster_of_the_movie_Rock_Around_the_Clock.jpg" descr="/Users/guillaumegilles1/Desktop/Poster_of_the_movie_Rock_Around_the_Clock.jpg"/>
          <p:cNvPicPr>
            <a:picLocks noChangeAspect="1"/>
          </p:cNvPicPr>
          <p:nvPr/>
        </p:nvPicPr>
        <p:blipFill rotWithShape="1">
          <a:blip r:embed="rId3" r:link="rId4">
            <a:extLst>
              <a:ext uri="{28A0092B-C50C-407E-A947-70E740481C1C}">
                <a14:useLocalDpi xmlns="" xmlns:a14="http://schemas.microsoft.com/office/drawing/2010/main" val="0"/>
              </a:ext>
            </a:extLst>
          </a:blip>
          <a:srcRect t="3744" b="8245"/>
          <a:stretch/>
        </p:blipFill>
        <p:spPr>
          <a:xfrm>
            <a:off x="0" y="1825807"/>
            <a:ext cx="2873229" cy="5032194"/>
          </a:xfrm>
          <a:prstGeom prst="rect">
            <a:avLst/>
          </a:prstGeom>
        </p:spPr>
      </p:pic>
      <p:pic>
        <p:nvPicPr>
          <p:cNvPr id="4" name="b70-6005.jpg" descr="/Users/guillaumegilles1/Desktop/b70-6005.jpg"/>
          <p:cNvPicPr>
            <a:picLocks noChangeAspect="1"/>
          </p:cNvPicPr>
          <p:nvPr/>
        </p:nvPicPr>
        <p:blipFill rotWithShape="1">
          <a:blip r:embed="rId5" r:link="rId6">
            <a:extLst>
              <a:ext uri="{28A0092B-C50C-407E-A947-70E740481C1C}">
                <a14:useLocalDpi xmlns="" xmlns:a14="http://schemas.microsoft.com/office/drawing/2010/main" val="0"/>
              </a:ext>
            </a:extLst>
          </a:blip>
          <a:srcRect l="4779" t="2226" r="4400" b="2843"/>
          <a:stretch/>
        </p:blipFill>
        <p:spPr>
          <a:xfrm>
            <a:off x="2643677" y="1815994"/>
            <a:ext cx="3224181" cy="5042007"/>
          </a:xfrm>
          <a:prstGeom prst="rect">
            <a:avLst/>
          </a:prstGeom>
        </p:spPr>
      </p:pic>
      <p:pic>
        <p:nvPicPr>
          <p:cNvPr id="5" name="c93e253b7f4cac3fd019b28f54de9554.jpg" descr="/Users/guillaumegilles1/Desktop/c93e253b7f4cac3fd019b28f54de9554.jpg"/>
          <p:cNvPicPr>
            <a:picLocks noChangeAspect="1"/>
          </p:cNvPicPr>
          <p:nvPr/>
        </p:nvPicPr>
        <p:blipFill>
          <a:blip r:embed="rId7" r:link="rId8">
            <a:extLst>
              <a:ext uri="{28A0092B-C50C-407E-A947-70E740481C1C}">
                <a14:useLocalDpi xmlns="" xmlns:a14="http://schemas.microsoft.com/office/drawing/2010/main" val="0"/>
              </a:ext>
            </a:extLst>
          </a:blip>
          <a:stretch>
            <a:fillRect/>
          </a:stretch>
        </p:blipFill>
        <p:spPr>
          <a:xfrm>
            <a:off x="5867858" y="1815994"/>
            <a:ext cx="3276142" cy="5042006"/>
          </a:xfrm>
          <a:prstGeom prst="rect">
            <a:avLst/>
          </a:prstGeom>
        </p:spPr>
      </p:pic>
      <p:sp>
        <p:nvSpPr>
          <p:cNvPr id="6" name="Espace réservé du contenu 2"/>
          <p:cNvSpPr>
            <a:spLocks noGrp="1"/>
          </p:cNvSpPr>
          <p:nvPr>
            <p:ph idx="1"/>
          </p:nvPr>
        </p:nvSpPr>
        <p:spPr>
          <a:xfrm>
            <a:off x="235178" y="807404"/>
            <a:ext cx="8451622" cy="1018403"/>
          </a:xfrm>
        </p:spPr>
        <p:txBody>
          <a:bodyPr>
            <a:normAutofit/>
          </a:bodyPr>
          <a:lstStyle/>
          <a:p>
            <a:pPr marL="0" indent="0">
              <a:buNone/>
            </a:pPr>
            <a:r>
              <a:rPr lang="fr-FR" sz="2400" dirty="0" smtClean="0"/>
              <a:t> Les </a:t>
            </a:r>
            <a:r>
              <a:rPr lang="fr-FR" sz="2400" i="1" dirty="0" smtClean="0"/>
              <a:t>Jukebox </a:t>
            </a:r>
            <a:r>
              <a:rPr lang="fr-FR" sz="2400" i="1" dirty="0" err="1" smtClean="0"/>
              <a:t>Musicals</a:t>
            </a:r>
            <a:r>
              <a:rPr lang="fr-FR" sz="2400" i="1" dirty="0" smtClean="0"/>
              <a:t> </a:t>
            </a:r>
            <a:r>
              <a:rPr lang="fr-FR" sz="2400" dirty="0"/>
              <a:t>(</a:t>
            </a:r>
            <a:r>
              <a:rPr lang="fr-FR" sz="2400" dirty="0" smtClean="0"/>
              <a:t>films musicaux « rock »)</a:t>
            </a:r>
            <a:endParaRPr lang="fr-FR" sz="2400" dirty="0"/>
          </a:p>
        </p:txBody>
      </p:sp>
    </p:spTree>
    <p:extLst>
      <p:ext uri="{BB962C8B-B14F-4D97-AF65-F5344CB8AC3E}">
        <p14:creationId xmlns="" xmlns:p14="http://schemas.microsoft.com/office/powerpoint/2010/main" val="1098193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43000"/>
          </a:xfrm>
        </p:spPr>
        <p:txBody>
          <a:bodyPr>
            <a:noAutofit/>
          </a:bodyPr>
          <a:lstStyle/>
          <a:p>
            <a:r>
              <a:rPr lang="fr-FR" sz="3600" b="1" dirty="0"/>
              <a:t>L</a:t>
            </a:r>
            <a:r>
              <a:rPr lang="fr-FR" sz="3600" b="1" dirty="0" smtClean="0"/>
              <a:t>e nouveau potentiel culturel et économique des adolescents</a:t>
            </a:r>
            <a:r>
              <a:rPr lang="fr-FR" sz="3600" dirty="0" smtClean="0"/>
              <a:t/>
            </a:r>
            <a:br>
              <a:rPr lang="fr-FR" sz="3600" dirty="0" smtClean="0"/>
            </a:br>
            <a:endParaRPr lang="fr-FR" sz="3600" dirty="0"/>
          </a:p>
        </p:txBody>
      </p:sp>
      <p:sp>
        <p:nvSpPr>
          <p:cNvPr id="3" name="Espace réservé du contenu 2"/>
          <p:cNvSpPr>
            <a:spLocks noGrp="1"/>
          </p:cNvSpPr>
          <p:nvPr>
            <p:ph idx="1"/>
          </p:nvPr>
        </p:nvSpPr>
        <p:spPr>
          <a:xfrm>
            <a:off x="211659" y="1600200"/>
            <a:ext cx="8772125" cy="4525963"/>
          </a:xfrm>
        </p:spPr>
        <p:txBody>
          <a:bodyPr>
            <a:normAutofit lnSpcReduction="10000"/>
          </a:bodyPr>
          <a:lstStyle/>
          <a:p>
            <a:pPr marL="0" indent="0">
              <a:buNone/>
            </a:pPr>
            <a:r>
              <a:rPr lang="fr-FR" dirty="0" smtClean="0"/>
              <a:t>2/3 - Développement </a:t>
            </a:r>
            <a:r>
              <a:rPr lang="fr-FR" dirty="0"/>
              <a:t>des émissions de radio </a:t>
            </a:r>
            <a:r>
              <a:rPr lang="fr-FR" dirty="0" smtClean="0"/>
              <a:t>spécialisées</a:t>
            </a:r>
          </a:p>
          <a:p>
            <a:pPr marL="0" indent="0">
              <a:buNone/>
            </a:pPr>
            <a:endParaRPr lang="fr-FR" dirty="0" smtClean="0"/>
          </a:p>
          <a:p>
            <a:pPr>
              <a:buFontTx/>
              <a:buChar char="-"/>
            </a:pPr>
            <a:r>
              <a:rPr lang="fr-FR" sz="2400" dirty="0" smtClean="0"/>
              <a:t>Dewey Phillips (WHBQ), Memphis, </a:t>
            </a:r>
            <a:r>
              <a:rPr lang="fr-FR" sz="2400" i="1" dirty="0" smtClean="0"/>
              <a:t>Red, Hot &amp; Blue,</a:t>
            </a:r>
          </a:p>
          <a:p>
            <a:pPr marL="0" indent="0">
              <a:buNone/>
            </a:pPr>
            <a:r>
              <a:rPr lang="fr-FR" sz="2400" dirty="0" smtClean="0"/>
              <a:t>  </a:t>
            </a:r>
          </a:p>
          <a:p>
            <a:pPr>
              <a:buFontTx/>
              <a:buChar char="-"/>
            </a:pPr>
            <a:r>
              <a:rPr lang="fr-FR" sz="2400" dirty="0" smtClean="0"/>
              <a:t>Alan </a:t>
            </a:r>
            <a:r>
              <a:rPr lang="fr-FR" sz="2400" dirty="0" err="1" smtClean="0"/>
              <a:t>Freed</a:t>
            </a:r>
            <a:r>
              <a:rPr lang="fr-FR" sz="2400" dirty="0" smtClean="0"/>
              <a:t>, Cleveland (WJW), </a:t>
            </a:r>
            <a:r>
              <a:rPr lang="fr-FR" sz="2400" i="1" dirty="0" err="1" smtClean="0"/>
              <a:t>Moondog's</a:t>
            </a:r>
            <a:r>
              <a:rPr lang="fr-FR" sz="2400" i="1" dirty="0" smtClean="0"/>
              <a:t> Rock And Roll Party</a:t>
            </a:r>
            <a:r>
              <a:rPr lang="fr-FR" sz="2400" dirty="0" smtClean="0"/>
              <a:t>, puis New York, programmes en direct du Paramount Theater de Brooklyn,</a:t>
            </a:r>
          </a:p>
          <a:p>
            <a:pPr>
              <a:buFontTx/>
              <a:buChar char="-"/>
            </a:pPr>
            <a:endParaRPr lang="fr-FR" sz="2400" dirty="0"/>
          </a:p>
          <a:p>
            <a:pPr marL="0" indent="0">
              <a:buNone/>
            </a:pPr>
            <a:r>
              <a:rPr lang="fr-FR" sz="2400" dirty="0" smtClean="0"/>
              <a:t>- Gene Nobles, Nashville (WLAC), Nashville</a:t>
            </a:r>
            <a:endParaRPr lang="fr-FR" sz="2400"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Tree>
    <p:extLst>
      <p:ext uri="{BB962C8B-B14F-4D97-AF65-F5344CB8AC3E}">
        <p14:creationId xmlns="" xmlns:p14="http://schemas.microsoft.com/office/powerpoint/2010/main" val="2944332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588" y="217090"/>
            <a:ext cx="9261588" cy="786927"/>
          </a:xfrm>
        </p:spPr>
        <p:txBody>
          <a:bodyPr>
            <a:noAutofit/>
          </a:bodyPr>
          <a:lstStyle/>
          <a:p>
            <a:r>
              <a:rPr lang="fr-FR" sz="2600" b="1" dirty="0">
                <a:solidFill>
                  <a:prstClr val="black"/>
                </a:solidFill>
              </a:rPr>
              <a:t>Le nouveau potentiel culturel et économique des adolescents</a:t>
            </a:r>
            <a:r>
              <a:rPr lang="fr-FR" sz="2600" dirty="0">
                <a:solidFill>
                  <a:prstClr val="black"/>
                </a:solidFill>
              </a:rPr>
              <a:t/>
            </a:r>
            <a:br>
              <a:rPr lang="fr-FR" sz="2600" dirty="0">
                <a:solidFill>
                  <a:prstClr val="black"/>
                </a:solidFill>
              </a:rPr>
            </a:br>
            <a:endParaRPr lang="fr-FR" sz="2600" i="1" dirty="0"/>
          </a:p>
        </p:txBody>
      </p:sp>
      <p:sp>
        <p:nvSpPr>
          <p:cNvPr id="6" name="Espace réservé du contenu 2"/>
          <p:cNvSpPr>
            <a:spLocks noGrp="1"/>
          </p:cNvSpPr>
          <p:nvPr>
            <p:ph idx="1"/>
          </p:nvPr>
        </p:nvSpPr>
        <p:spPr>
          <a:xfrm>
            <a:off x="235178" y="807404"/>
            <a:ext cx="8451622" cy="1018403"/>
          </a:xfrm>
        </p:spPr>
        <p:txBody>
          <a:bodyPr>
            <a:normAutofit/>
          </a:bodyPr>
          <a:lstStyle/>
          <a:p>
            <a:pPr marL="0" indent="0">
              <a:buNone/>
            </a:pPr>
            <a:r>
              <a:rPr lang="fr-FR" sz="2400" dirty="0" smtClean="0"/>
              <a:t> 3 /3 - Développement des magazines spécialisés </a:t>
            </a:r>
            <a:endParaRPr lang="fr-FR" sz="2400" dirty="0"/>
          </a:p>
        </p:txBody>
      </p:sp>
      <p:pic>
        <p:nvPicPr>
          <p:cNvPr id="7" name="Image 6" descr="elvis-hepcats-dec.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9348" y="1375714"/>
            <a:ext cx="2877593" cy="3574509"/>
          </a:xfrm>
          <a:prstGeom prst="rect">
            <a:avLst/>
          </a:prstGeom>
        </p:spPr>
      </p:pic>
      <p:pic>
        <p:nvPicPr>
          <p:cNvPr id="8" name="Image 7" descr="February+1956+Bill+Haley+++1956+Rock+and+Roll+Roundup++February+1956.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217850" y="1375715"/>
            <a:ext cx="2804998" cy="3574510"/>
          </a:xfrm>
          <a:prstGeom prst="rect">
            <a:avLst/>
          </a:prstGeom>
        </p:spPr>
      </p:pic>
      <p:pic>
        <p:nvPicPr>
          <p:cNvPr id="9" name="Image 8" descr="Pat_Boone_-_Teen.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222749" y="1375714"/>
            <a:ext cx="2752057" cy="3574510"/>
          </a:xfrm>
          <a:prstGeom prst="rect">
            <a:avLst/>
          </a:prstGeom>
        </p:spPr>
      </p:pic>
      <p:sp>
        <p:nvSpPr>
          <p:cNvPr id="10" name="ZoneTexte 9"/>
          <p:cNvSpPr txBox="1"/>
          <p:nvPr/>
        </p:nvSpPr>
        <p:spPr>
          <a:xfrm>
            <a:off x="435079" y="5197147"/>
            <a:ext cx="7206683" cy="646331"/>
          </a:xfrm>
          <a:prstGeom prst="rect">
            <a:avLst/>
          </a:prstGeom>
          <a:noFill/>
        </p:spPr>
        <p:txBody>
          <a:bodyPr wrap="none" rtlCol="0">
            <a:spAutoFit/>
          </a:bodyPr>
          <a:lstStyle/>
          <a:p>
            <a:r>
              <a:rPr lang="fr-FR" dirty="0" smtClean="0"/>
              <a:t>+ Concerts, bals, émissions télévisées (Dick Clark Show - Ed Sullivan Show</a:t>
            </a:r>
            <a:r>
              <a:rPr lang="is-IS" dirty="0" smtClean="0"/>
              <a:t>…)</a:t>
            </a:r>
            <a:endParaRPr lang="fr-FR" dirty="0" smtClean="0"/>
          </a:p>
          <a:p>
            <a:endParaRPr lang="fr-FR" dirty="0"/>
          </a:p>
        </p:txBody>
      </p:sp>
    </p:spTree>
    <p:extLst>
      <p:ext uri="{BB962C8B-B14F-4D97-AF65-F5344CB8AC3E}">
        <p14:creationId xmlns="" xmlns:p14="http://schemas.microsoft.com/office/powerpoint/2010/main" val="293183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noAutofit/>
          </a:bodyPr>
          <a:lstStyle/>
          <a:p>
            <a:r>
              <a:rPr lang="fr-FR" sz="2400" dirty="0" smtClean="0"/>
              <a:t>Le rockabilly ou l’affranchissement musical et social </a:t>
            </a:r>
            <a:br>
              <a:rPr lang="fr-FR" sz="2400" dirty="0" smtClean="0"/>
            </a:br>
            <a:r>
              <a:rPr lang="fr-FR" sz="2400" dirty="0" smtClean="0"/>
              <a:t>de la jeunesse blanche:</a:t>
            </a:r>
            <a:br>
              <a:rPr lang="fr-FR" sz="2400" dirty="0" smtClean="0"/>
            </a:br>
            <a:r>
              <a:rPr lang="fr-FR" sz="2400" dirty="0" smtClean="0"/>
              <a:t>Elvis Presley – </a:t>
            </a:r>
            <a:r>
              <a:rPr lang="fr-FR" sz="2400" i="1" dirty="0" smtClean="0"/>
              <a:t>Sun sessions</a:t>
            </a:r>
            <a:endParaRPr lang="fr-FR" sz="2400"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5" name="Image 4" descr="elvis-presley-original-1954-78-sun-209-that-s-all-right-blue-moon-of-kentucky_9046784.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3552" y="1295400"/>
            <a:ext cx="4143464" cy="4032230"/>
          </a:xfrm>
          <a:prstGeom prst="rect">
            <a:avLst/>
          </a:prstGeom>
        </p:spPr>
      </p:pic>
      <p:pic>
        <p:nvPicPr>
          <p:cNvPr id="6" name="Image 5" descr="Capture d’écran 2018-11-22 à 14.30.28.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745089" y="1295400"/>
            <a:ext cx="4164632" cy="4032230"/>
          </a:xfrm>
          <a:prstGeom prst="rect">
            <a:avLst/>
          </a:prstGeom>
        </p:spPr>
      </p:pic>
      <p:sp>
        <p:nvSpPr>
          <p:cNvPr id="7" name="ZoneTexte 6"/>
          <p:cNvSpPr txBox="1"/>
          <p:nvPr/>
        </p:nvSpPr>
        <p:spPr>
          <a:xfrm>
            <a:off x="457200" y="5539323"/>
            <a:ext cx="4123920" cy="369332"/>
          </a:xfrm>
          <a:prstGeom prst="rect">
            <a:avLst/>
          </a:prstGeom>
          <a:noFill/>
        </p:spPr>
        <p:txBody>
          <a:bodyPr wrap="none" rtlCol="0">
            <a:spAutoFit/>
          </a:bodyPr>
          <a:lstStyle/>
          <a:p>
            <a:r>
              <a:rPr lang="fr-FR" dirty="0" smtClean="0"/>
              <a:t>Face A : Reprise d’un blues afro-américain</a:t>
            </a:r>
            <a:endParaRPr lang="fr-FR" dirty="0"/>
          </a:p>
        </p:txBody>
      </p:sp>
      <p:sp>
        <p:nvSpPr>
          <p:cNvPr id="8" name="ZoneTexte 7"/>
          <p:cNvSpPr txBox="1"/>
          <p:nvPr/>
        </p:nvSpPr>
        <p:spPr>
          <a:xfrm>
            <a:off x="4839684" y="5539323"/>
            <a:ext cx="3847116" cy="369332"/>
          </a:xfrm>
          <a:prstGeom prst="rect">
            <a:avLst/>
          </a:prstGeom>
          <a:noFill/>
        </p:spPr>
        <p:txBody>
          <a:bodyPr wrap="square" rtlCol="0">
            <a:spAutoFit/>
          </a:bodyPr>
          <a:lstStyle/>
          <a:p>
            <a:r>
              <a:rPr lang="fr-FR" dirty="0" smtClean="0"/>
              <a:t>Face B : Reprise d’une ballade country</a:t>
            </a:r>
            <a:endParaRPr lang="fr-FR" dirty="0"/>
          </a:p>
        </p:txBody>
      </p:sp>
    </p:spTree>
    <p:extLst>
      <p:ext uri="{BB962C8B-B14F-4D97-AF65-F5344CB8AC3E}">
        <p14:creationId xmlns="" xmlns:p14="http://schemas.microsoft.com/office/powerpoint/2010/main" val="1657957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230722" cy="1143000"/>
          </a:xfrm>
        </p:spPr>
        <p:txBody>
          <a:bodyPr>
            <a:noAutofit/>
          </a:bodyPr>
          <a:lstStyle/>
          <a:p>
            <a:r>
              <a:rPr lang="fr-FR" sz="2800" b="1" dirty="0" smtClean="0"/>
              <a:t>Autres figures du rockabilly en 1958 :</a:t>
            </a:r>
            <a:br>
              <a:rPr lang="fr-FR" sz="2800" b="1" dirty="0" smtClean="0"/>
            </a:br>
            <a:endParaRPr lang="fr-FR" sz="2800" b="1"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5" name="Image 4" descr="s-l300.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4235" y="1646155"/>
            <a:ext cx="2631414" cy="2631414"/>
          </a:xfrm>
          <a:prstGeom prst="rect">
            <a:avLst/>
          </a:prstGeom>
        </p:spPr>
      </p:pic>
      <p:pic>
        <p:nvPicPr>
          <p:cNvPr id="6" name="Image 5" descr="610Y6c-8wkL._SY355_.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206763" y="1640168"/>
            <a:ext cx="2637401" cy="2637401"/>
          </a:xfrm>
          <a:prstGeom prst="rect">
            <a:avLst/>
          </a:prstGeom>
        </p:spPr>
      </p:pic>
      <p:pic>
        <p:nvPicPr>
          <p:cNvPr id="7" name="Image 6" descr="b79fba1922f748679463b8a7e9a4c399.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180947" y="1646156"/>
            <a:ext cx="2631414" cy="2631414"/>
          </a:xfrm>
          <a:prstGeom prst="rect">
            <a:avLst/>
          </a:prstGeom>
        </p:spPr>
      </p:pic>
      <p:sp>
        <p:nvSpPr>
          <p:cNvPr id="8" name="ZoneTexte 7"/>
          <p:cNvSpPr txBox="1"/>
          <p:nvPr/>
        </p:nvSpPr>
        <p:spPr>
          <a:xfrm>
            <a:off x="302319" y="4354019"/>
            <a:ext cx="8374821" cy="369332"/>
          </a:xfrm>
          <a:prstGeom prst="rect">
            <a:avLst/>
          </a:prstGeom>
          <a:noFill/>
        </p:spPr>
        <p:txBody>
          <a:bodyPr wrap="none" rtlCol="0">
            <a:spAutoFit/>
          </a:bodyPr>
          <a:lstStyle/>
          <a:p>
            <a:r>
              <a:rPr lang="fr-FR" b="1" dirty="0" smtClean="0"/>
              <a:t>Gene Vincent (23 ans)                Eddie </a:t>
            </a:r>
            <a:r>
              <a:rPr lang="fr-FR" b="1" dirty="0" err="1" smtClean="0"/>
              <a:t>Cochran</a:t>
            </a:r>
            <a:r>
              <a:rPr lang="fr-FR" b="1" dirty="0" smtClean="0"/>
              <a:t> (20 ans)               Wanda Jackson (21 ans)</a:t>
            </a:r>
            <a:endParaRPr lang="fr-FR" dirty="0"/>
          </a:p>
        </p:txBody>
      </p:sp>
    </p:spTree>
    <p:extLst>
      <p:ext uri="{BB962C8B-B14F-4D97-AF65-F5344CB8AC3E}">
        <p14:creationId xmlns="" xmlns:p14="http://schemas.microsoft.com/office/powerpoint/2010/main" val="2126952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Gene Vincent and </a:t>
            </a:r>
            <a:r>
              <a:rPr lang="fr-FR" dirty="0" err="1" smtClean="0"/>
              <a:t>his</a:t>
            </a:r>
            <a:r>
              <a:rPr lang="fr-FR" dirty="0" smtClean="0"/>
              <a:t> Blue Caps</a:t>
            </a:r>
            <a:br>
              <a:rPr lang="fr-FR" dirty="0" smtClean="0"/>
            </a:br>
            <a:r>
              <a:rPr lang="fr-FR" dirty="0" smtClean="0"/>
              <a:t> </a:t>
            </a:r>
            <a:r>
              <a:rPr lang="fr-FR" i="1" dirty="0" smtClean="0"/>
              <a:t>Be-Bop-A-Lula</a:t>
            </a:r>
            <a:endParaRPr lang="fr-FR" dirty="0"/>
          </a:p>
        </p:txBody>
      </p:sp>
      <p:sp>
        <p:nvSpPr>
          <p:cNvPr id="3" name="Espace réservé du contenu 2"/>
          <p:cNvSpPr>
            <a:spLocks noGrp="1"/>
          </p:cNvSpPr>
          <p:nvPr>
            <p:ph idx="1"/>
          </p:nvPr>
        </p:nvSpPr>
        <p:spPr>
          <a:xfrm>
            <a:off x="457200" y="1600200"/>
            <a:ext cx="3470266" cy="4525963"/>
          </a:xfrm>
        </p:spPr>
        <p:txBody>
          <a:bodyPr/>
          <a:lstStyle/>
          <a:p>
            <a:r>
              <a:rPr lang="fr-FR" dirty="0" smtClean="0">
                <a:solidFill>
                  <a:srgbClr val="4F81BD"/>
                </a:solidFill>
              </a:rPr>
              <a:t>Extrait de </a:t>
            </a:r>
            <a:r>
              <a:rPr lang="fr-FR" i="1" dirty="0" smtClean="0">
                <a:solidFill>
                  <a:srgbClr val="4F81BD"/>
                </a:solidFill>
              </a:rPr>
              <a:t>The Girl Can’t Help It, « La blonde et moi », </a:t>
            </a:r>
            <a:r>
              <a:rPr lang="fr-FR" dirty="0" smtClean="0">
                <a:solidFill>
                  <a:srgbClr val="4F81BD"/>
                </a:solidFill>
              </a:rPr>
              <a:t>Frank </a:t>
            </a:r>
            <a:r>
              <a:rPr lang="fr-FR" dirty="0" err="1" smtClean="0">
                <a:solidFill>
                  <a:srgbClr val="4F81BD"/>
                </a:solidFill>
              </a:rPr>
              <a:t>Tashlin</a:t>
            </a:r>
            <a:r>
              <a:rPr lang="fr-FR" dirty="0" smtClean="0">
                <a:solidFill>
                  <a:srgbClr val="4F81BD"/>
                </a:solidFill>
              </a:rPr>
              <a:t>, avec </a:t>
            </a:r>
            <a:r>
              <a:rPr lang="fr-FR" dirty="0" err="1" smtClean="0">
                <a:solidFill>
                  <a:srgbClr val="4F81BD"/>
                </a:solidFill>
              </a:rPr>
              <a:t>Jayne</a:t>
            </a:r>
            <a:r>
              <a:rPr lang="fr-FR" dirty="0" smtClean="0">
                <a:solidFill>
                  <a:srgbClr val="4F81BD"/>
                </a:solidFill>
              </a:rPr>
              <a:t> Mansfield, 1956. </a:t>
            </a:r>
          </a:p>
          <a:p>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5" name="Image 4" descr="s-l300.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23914" y="1728462"/>
            <a:ext cx="4056597" cy="4056597"/>
          </a:xfrm>
          <a:prstGeom prst="rect">
            <a:avLst/>
          </a:prstGeom>
        </p:spPr>
      </p:pic>
    </p:spTree>
    <p:extLst>
      <p:ext uri="{BB962C8B-B14F-4D97-AF65-F5344CB8AC3E}">
        <p14:creationId xmlns="" xmlns:p14="http://schemas.microsoft.com/office/powerpoint/2010/main" val="42656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Eddie </a:t>
            </a:r>
            <a:r>
              <a:rPr lang="fr-FR" dirty="0" err="1" smtClean="0"/>
              <a:t>Cochran</a:t>
            </a:r>
            <a:r>
              <a:rPr lang="fr-FR" dirty="0" smtClean="0"/>
              <a:t> – </a:t>
            </a:r>
            <a:r>
              <a:rPr lang="fr-FR" i="1" dirty="0" err="1" smtClean="0"/>
              <a:t>Twenty</a:t>
            </a:r>
            <a:r>
              <a:rPr lang="fr-FR" i="1" dirty="0" smtClean="0"/>
              <a:t> Flight Rock</a:t>
            </a:r>
            <a:endParaRPr lang="fr-FR" dirty="0"/>
          </a:p>
        </p:txBody>
      </p:sp>
      <p:sp>
        <p:nvSpPr>
          <p:cNvPr id="3" name="Espace réservé du contenu 2"/>
          <p:cNvSpPr>
            <a:spLocks noGrp="1"/>
          </p:cNvSpPr>
          <p:nvPr>
            <p:ph idx="1"/>
          </p:nvPr>
        </p:nvSpPr>
        <p:spPr>
          <a:xfrm>
            <a:off x="457200" y="1600200"/>
            <a:ext cx="3658408" cy="4756150"/>
          </a:xfrm>
        </p:spPr>
        <p:txBody>
          <a:bodyPr/>
          <a:lstStyle/>
          <a:p>
            <a:r>
              <a:rPr lang="fr-FR" dirty="0" smtClean="0">
                <a:solidFill>
                  <a:srgbClr val="4F81BD"/>
                </a:solidFill>
              </a:rPr>
              <a:t>Extrait de </a:t>
            </a:r>
            <a:r>
              <a:rPr lang="fr-FR" i="1" dirty="0" smtClean="0">
                <a:solidFill>
                  <a:srgbClr val="4F81BD"/>
                </a:solidFill>
              </a:rPr>
              <a:t>The Girl Can’t Help It (« La blonde et moi »), </a:t>
            </a:r>
            <a:r>
              <a:rPr lang="fr-FR" dirty="0" smtClean="0">
                <a:solidFill>
                  <a:srgbClr val="4F81BD"/>
                </a:solidFill>
              </a:rPr>
              <a:t>Frank </a:t>
            </a:r>
            <a:r>
              <a:rPr lang="fr-FR" dirty="0" err="1" smtClean="0">
                <a:solidFill>
                  <a:srgbClr val="4F81BD"/>
                </a:solidFill>
              </a:rPr>
              <a:t>Tashlin</a:t>
            </a:r>
            <a:r>
              <a:rPr lang="fr-FR" dirty="0" smtClean="0">
                <a:solidFill>
                  <a:srgbClr val="4F81BD"/>
                </a:solidFill>
              </a:rPr>
              <a:t>, avec </a:t>
            </a:r>
            <a:r>
              <a:rPr lang="fr-FR" dirty="0" err="1" smtClean="0">
                <a:solidFill>
                  <a:srgbClr val="4F81BD"/>
                </a:solidFill>
              </a:rPr>
              <a:t>Jayne</a:t>
            </a:r>
            <a:r>
              <a:rPr lang="fr-FR" dirty="0" smtClean="0">
                <a:solidFill>
                  <a:srgbClr val="4F81BD"/>
                </a:solidFill>
              </a:rPr>
              <a:t> Mansfield, 1956. </a:t>
            </a:r>
            <a:endParaRPr lang="fr-FR" dirty="0">
              <a:solidFill>
                <a:srgbClr val="4F81BD"/>
              </a:solidFill>
            </a:endParaRPr>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5" name="Image 4" descr="610Y6c-8wkL._SY355_.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25463" y="1640168"/>
            <a:ext cx="3909727" cy="3909727"/>
          </a:xfrm>
          <a:prstGeom prst="rect">
            <a:avLst/>
          </a:prstGeom>
        </p:spPr>
      </p:pic>
    </p:spTree>
    <p:extLst>
      <p:ext uri="{BB962C8B-B14F-4D97-AF65-F5344CB8AC3E}">
        <p14:creationId xmlns="" xmlns:p14="http://schemas.microsoft.com/office/powerpoint/2010/main" val="993146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L’émancipation féminine dans le Rock’n’roll, l’exemple de Wanda Jackson</a:t>
            </a:r>
            <a:endParaRPr lang="fr-FR" sz="3200" dirty="0"/>
          </a:p>
        </p:txBody>
      </p:sp>
      <p:sp>
        <p:nvSpPr>
          <p:cNvPr id="3" name="Espace réservé du contenu 2"/>
          <p:cNvSpPr>
            <a:spLocks noGrp="1"/>
          </p:cNvSpPr>
          <p:nvPr>
            <p:ph idx="1"/>
          </p:nvPr>
        </p:nvSpPr>
        <p:spPr>
          <a:xfrm>
            <a:off x="457200" y="1600200"/>
            <a:ext cx="3799515" cy="4525963"/>
          </a:xfrm>
        </p:spPr>
        <p:txBody>
          <a:bodyPr>
            <a:normAutofit fontScale="85000" lnSpcReduction="10000"/>
          </a:bodyPr>
          <a:lstStyle/>
          <a:p>
            <a:pPr>
              <a:buFontTx/>
              <a:buChar char="-"/>
            </a:pPr>
            <a:r>
              <a:rPr lang="fr-FR" dirty="0" smtClean="0">
                <a:solidFill>
                  <a:srgbClr val="4F81BD"/>
                </a:solidFill>
              </a:rPr>
              <a:t>Lecture: </a:t>
            </a:r>
            <a:r>
              <a:rPr lang="fr-FR" i="1" dirty="0" smtClean="0">
                <a:solidFill>
                  <a:srgbClr val="4F81BD"/>
                </a:solidFill>
              </a:rPr>
              <a:t>Wanda Jackson, Lacée par Satan, délacée par le Seigneur, </a:t>
            </a:r>
            <a:r>
              <a:rPr lang="fr-FR" dirty="0" smtClean="0">
                <a:solidFill>
                  <a:srgbClr val="4F81BD"/>
                </a:solidFill>
              </a:rPr>
              <a:t>in </a:t>
            </a:r>
            <a:r>
              <a:rPr lang="fr-FR" i="1" dirty="0" smtClean="0">
                <a:solidFill>
                  <a:srgbClr val="4F81BD"/>
                </a:solidFill>
              </a:rPr>
              <a:t>Héros Oubliés du Rock’n’roll, </a:t>
            </a:r>
            <a:r>
              <a:rPr lang="fr-FR" dirty="0" smtClean="0">
                <a:solidFill>
                  <a:srgbClr val="4F81BD"/>
                </a:solidFill>
              </a:rPr>
              <a:t>Nick Tosches. </a:t>
            </a:r>
          </a:p>
          <a:p>
            <a:pPr>
              <a:buFontTx/>
              <a:buChar char="-"/>
            </a:pPr>
            <a:endParaRPr lang="fr-FR" dirty="0" smtClean="0">
              <a:solidFill>
                <a:srgbClr val="4F81BD"/>
              </a:solidFill>
            </a:endParaRPr>
          </a:p>
          <a:p>
            <a:pPr>
              <a:buFontTx/>
              <a:buChar char="-"/>
            </a:pPr>
            <a:r>
              <a:rPr lang="fr-FR" dirty="0" smtClean="0">
                <a:solidFill>
                  <a:srgbClr val="4F81BD"/>
                </a:solidFill>
              </a:rPr>
              <a:t>Visionnage: </a:t>
            </a:r>
            <a:r>
              <a:rPr lang="fr-FR" i="1" dirty="0" smtClean="0">
                <a:solidFill>
                  <a:srgbClr val="4F81BD"/>
                </a:solidFill>
              </a:rPr>
              <a:t>Hard </a:t>
            </a:r>
            <a:r>
              <a:rPr lang="fr-FR" i="1" dirty="0" err="1" smtClean="0">
                <a:solidFill>
                  <a:srgbClr val="4F81BD"/>
                </a:solidFill>
              </a:rPr>
              <a:t>Headed</a:t>
            </a:r>
            <a:r>
              <a:rPr lang="fr-FR" i="1" dirty="0" smtClean="0">
                <a:solidFill>
                  <a:srgbClr val="4F81BD"/>
                </a:solidFill>
              </a:rPr>
              <a:t> </a:t>
            </a:r>
            <a:r>
              <a:rPr lang="fr-FR" i="1" dirty="0" err="1" smtClean="0">
                <a:solidFill>
                  <a:srgbClr val="4F81BD"/>
                </a:solidFill>
              </a:rPr>
              <a:t>Woman</a:t>
            </a:r>
            <a:r>
              <a:rPr lang="fr-FR" i="1" dirty="0" smtClean="0">
                <a:solidFill>
                  <a:srgbClr val="4F81BD"/>
                </a:solidFill>
              </a:rPr>
              <a:t>, </a:t>
            </a:r>
            <a:r>
              <a:rPr lang="fr-FR" dirty="0" err="1" smtClean="0">
                <a:solidFill>
                  <a:srgbClr val="4F81BD"/>
                </a:solidFill>
              </a:rPr>
              <a:t>Town</a:t>
            </a:r>
            <a:r>
              <a:rPr lang="fr-FR" dirty="0" smtClean="0">
                <a:solidFill>
                  <a:srgbClr val="4F81BD"/>
                </a:solidFill>
              </a:rPr>
              <a:t> Hall Party</a:t>
            </a:r>
            <a:r>
              <a:rPr lang="fr-FR" i="1" dirty="0" smtClean="0">
                <a:solidFill>
                  <a:srgbClr val="4F81BD"/>
                </a:solidFill>
              </a:rPr>
              <a:t> </a:t>
            </a:r>
            <a:r>
              <a:rPr lang="fr-FR" dirty="0" smtClean="0">
                <a:solidFill>
                  <a:srgbClr val="4F81BD"/>
                </a:solidFill>
              </a:rPr>
              <a:t>(1958).</a:t>
            </a:r>
          </a:p>
          <a:p>
            <a:pPr>
              <a:buFontTx/>
              <a:buChar char="-"/>
            </a:pPr>
            <a:endParaRPr lang="fr-FR" dirty="0">
              <a:solidFill>
                <a:srgbClr val="4F81BD"/>
              </a:solidFill>
            </a:endParaRPr>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5" name="Image 4" descr="b79fba1922f748679463b8a7e9a4c399.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36241" y="1600199"/>
            <a:ext cx="3867387" cy="3867387"/>
          </a:xfrm>
          <a:prstGeom prst="rect">
            <a:avLst/>
          </a:prstGeom>
        </p:spPr>
      </p:pic>
    </p:spTree>
    <p:extLst>
      <p:ext uri="{BB962C8B-B14F-4D97-AF65-F5344CB8AC3E}">
        <p14:creationId xmlns="" xmlns:p14="http://schemas.microsoft.com/office/powerpoint/2010/main" val="2519145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fontScale="90000"/>
          </a:bodyPr>
          <a:lstStyle/>
          <a:p>
            <a:r>
              <a:rPr lang="fr-FR" dirty="0" smtClean="0"/>
              <a:t>Rock’n’roll afro-américain</a:t>
            </a:r>
            <a:br>
              <a:rPr lang="fr-FR" dirty="0" smtClean="0"/>
            </a:br>
            <a:r>
              <a:rPr lang="fr-FR" dirty="0" err="1" smtClean="0"/>
              <a:t>Little</a:t>
            </a:r>
            <a:r>
              <a:rPr lang="fr-FR" dirty="0" smtClean="0"/>
              <a:t> Richard – </a:t>
            </a:r>
            <a:r>
              <a:rPr lang="fr-FR" i="1" dirty="0" err="1" smtClean="0"/>
              <a:t>Ready</a:t>
            </a:r>
            <a:r>
              <a:rPr lang="fr-FR" i="1" dirty="0" smtClean="0"/>
              <a:t> Teddy / </a:t>
            </a:r>
            <a:r>
              <a:rPr lang="fr-FR" i="1" dirty="0" err="1" smtClean="0"/>
              <a:t>She’s</a:t>
            </a:r>
            <a:r>
              <a:rPr lang="fr-FR" i="1" dirty="0" smtClean="0"/>
              <a:t> </a:t>
            </a:r>
            <a:r>
              <a:rPr lang="fr-FR" i="1" dirty="0" err="1" smtClean="0"/>
              <a:t>Got</a:t>
            </a:r>
            <a:r>
              <a:rPr lang="fr-FR" i="1" dirty="0" smtClean="0"/>
              <a:t> It</a:t>
            </a:r>
            <a:endParaRPr lang="fr-FR" dirty="0"/>
          </a:p>
        </p:txBody>
      </p:sp>
      <p:sp>
        <p:nvSpPr>
          <p:cNvPr id="3" name="Espace réservé du contenu 2"/>
          <p:cNvSpPr>
            <a:spLocks noGrp="1"/>
          </p:cNvSpPr>
          <p:nvPr>
            <p:ph idx="1"/>
          </p:nvPr>
        </p:nvSpPr>
        <p:spPr>
          <a:xfrm>
            <a:off x="457200" y="1600201"/>
            <a:ext cx="8479550" cy="763208"/>
          </a:xfrm>
        </p:spPr>
        <p:txBody>
          <a:bodyPr>
            <a:normAutofit fontScale="85000" lnSpcReduction="20000"/>
          </a:bodyPr>
          <a:lstStyle/>
          <a:p>
            <a:r>
              <a:rPr lang="fr-FR" dirty="0" smtClean="0">
                <a:solidFill>
                  <a:srgbClr val="4F81BD"/>
                </a:solidFill>
              </a:rPr>
              <a:t>Extrait de </a:t>
            </a:r>
            <a:r>
              <a:rPr lang="fr-FR" i="1" dirty="0" smtClean="0">
                <a:solidFill>
                  <a:srgbClr val="4F81BD"/>
                </a:solidFill>
              </a:rPr>
              <a:t>The Girl Can’t Help It (« La blonde et moi »), </a:t>
            </a:r>
            <a:r>
              <a:rPr lang="fr-FR" dirty="0" smtClean="0">
                <a:solidFill>
                  <a:srgbClr val="4F81BD"/>
                </a:solidFill>
              </a:rPr>
              <a:t>Frank </a:t>
            </a:r>
            <a:r>
              <a:rPr lang="fr-FR" dirty="0" err="1" smtClean="0">
                <a:solidFill>
                  <a:srgbClr val="4F81BD"/>
                </a:solidFill>
              </a:rPr>
              <a:t>Tashlin</a:t>
            </a:r>
            <a:r>
              <a:rPr lang="fr-FR" dirty="0" smtClean="0">
                <a:solidFill>
                  <a:srgbClr val="4F81BD"/>
                </a:solidFill>
              </a:rPr>
              <a:t>, avec </a:t>
            </a:r>
            <a:r>
              <a:rPr lang="fr-FR" dirty="0" err="1" smtClean="0">
                <a:solidFill>
                  <a:srgbClr val="4F81BD"/>
                </a:solidFill>
              </a:rPr>
              <a:t>Jayne</a:t>
            </a:r>
            <a:r>
              <a:rPr lang="fr-FR" dirty="0" smtClean="0">
                <a:solidFill>
                  <a:srgbClr val="4F81BD"/>
                </a:solidFill>
              </a:rPr>
              <a:t> Mansfield, 1956. </a:t>
            </a:r>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6" name="Image 5" descr="screeningRoom_GirlCantHelpIt05%20jpg.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64030" y="2567935"/>
            <a:ext cx="5985272" cy="2887894"/>
          </a:xfrm>
          <a:prstGeom prst="rect">
            <a:avLst/>
          </a:prstGeom>
        </p:spPr>
      </p:pic>
    </p:spTree>
    <p:extLst>
      <p:ext uri="{BB962C8B-B14F-4D97-AF65-F5344CB8AC3E}">
        <p14:creationId xmlns="" xmlns:p14="http://schemas.microsoft.com/office/powerpoint/2010/main" val="3781192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83" y="274638"/>
            <a:ext cx="8783884" cy="1143000"/>
          </a:xfrm>
        </p:spPr>
        <p:txBody>
          <a:bodyPr>
            <a:normAutofit fontScale="90000"/>
          </a:bodyPr>
          <a:lstStyle/>
          <a:p>
            <a:r>
              <a:rPr lang="fr-FR" dirty="0" smtClean="0"/>
              <a:t> </a:t>
            </a:r>
            <a:r>
              <a:rPr lang="fr-FR" dirty="0"/>
              <a:t>É</a:t>
            </a:r>
            <a:r>
              <a:rPr lang="fr-FR" dirty="0" smtClean="0"/>
              <a:t>mancipations et évolutions musicales.</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t>1- La pulsation (</a:t>
            </a:r>
            <a:r>
              <a:rPr lang="fr-FR" i="1" dirty="0" smtClean="0"/>
              <a:t>beat) </a:t>
            </a:r>
            <a:r>
              <a:rPr lang="fr-FR" dirty="0" smtClean="0"/>
              <a:t>au cœur des pulsions:</a:t>
            </a:r>
          </a:p>
          <a:p>
            <a:pPr marL="0" indent="0">
              <a:buNone/>
            </a:pPr>
            <a:r>
              <a:rPr lang="fr-FR" dirty="0" smtClean="0"/>
              <a:t>-   accentuation </a:t>
            </a:r>
            <a:r>
              <a:rPr lang="fr-FR" dirty="0"/>
              <a:t>du </a:t>
            </a:r>
            <a:r>
              <a:rPr lang="fr-FR" i="1" dirty="0" err="1"/>
              <a:t>backbeat</a:t>
            </a:r>
            <a:r>
              <a:rPr lang="fr-FR" i="1" dirty="0"/>
              <a:t> </a:t>
            </a:r>
            <a:r>
              <a:rPr lang="fr-FR" dirty="0"/>
              <a:t>propre au </a:t>
            </a:r>
            <a:r>
              <a:rPr lang="fr-FR" dirty="0" smtClean="0"/>
              <a:t>rhythm’n’blues</a:t>
            </a:r>
          </a:p>
          <a:p>
            <a:pPr>
              <a:buFontTx/>
              <a:buChar char="-"/>
            </a:pPr>
            <a:r>
              <a:rPr lang="fr-FR" dirty="0" err="1" smtClean="0"/>
              <a:t>accélération</a:t>
            </a:r>
            <a:r>
              <a:rPr lang="fr-FR" dirty="0" smtClean="0"/>
              <a:t> </a:t>
            </a:r>
            <a:r>
              <a:rPr lang="fr-FR" dirty="0"/>
              <a:t>du </a:t>
            </a:r>
            <a:r>
              <a:rPr lang="fr-FR" dirty="0" smtClean="0"/>
              <a:t>tempo</a:t>
            </a:r>
          </a:p>
          <a:p>
            <a:pPr>
              <a:buFontTx/>
              <a:buChar char="-"/>
            </a:pPr>
            <a:r>
              <a:rPr lang="fr-FR" dirty="0" smtClean="0"/>
              <a:t>rigidification </a:t>
            </a:r>
            <a:r>
              <a:rPr lang="fr-FR" dirty="0"/>
              <a:t>du </a:t>
            </a:r>
            <a:r>
              <a:rPr lang="fr-FR" dirty="0" smtClean="0"/>
              <a:t>rythme</a:t>
            </a:r>
            <a:r>
              <a:rPr lang="fr-FR" dirty="0"/>
              <a:t> </a:t>
            </a:r>
            <a:r>
              <a:rPr lang="fr-FR" dirty="0" smtClean="0"/>
              <a:t>(du </a:t>
            </a:r>
            <a:r>
              <a:rPr lang="fr-FR" i="1" dirty="0" smtClean="0"/>
              <a:t>shuffle </a:t>
            </a:r>
            <a:r>
              <a:rPr lang="fr-FR" dirty="0" smtClean="0"/>
              <a:t>au jeu </a:t>
            </a:r>
            <a:r>
              <a:rPr lang="fr-FR" i="1" dirty="0" smtClean="0"/>
              <a:t>straight</a:t>
            </a:r>
            <a:r>
              <a:rPr lang="fr-FR" dirty="0" smtClean="0"/>
              <a:t>)</a:t>
            </a:r>
          </a:p>
          <a:p>
            <a:pPr marL="0" indent="0">
              <a:buNone/>
            </a:pPr>
            <a:endParaRPr lang="fr-FR" dirty="0" smtClean="0"/>
          </a:p>
          <a:p>
            <a:pPr marL="0" indent="0">
              <a:buNone/>
            </a:pPr>
            <a:r>
              <a:rPr lang="fr-FR" dirty="0" smtClean="0"/>
              <a:t>2- Élargissement de la palette sonore dans la pratique des différents instruments:</a:t>
            </a:r>
          </a:p>
          <a:p>
            <a:pPr>
              <a:buFontTx/>
              <a:buChar char="-"/>
            </a:pPr>
            <a:r>
              <a:rPr lang="fr-FR" dirty="0" smtClean="0"/>
              <a:t>voix: mélange de </a:t>
            </a:r>
            <a:r>
              <a:rPr lang="fr-FR" i="1" dirty="0" err="1" smtClean="0"/>
              <a:t>crooning</a:t>
            </a:r>
            <a:r>
              <a:rPr lang="fr-FR" i="1" dirty="0" smtClean="0"/>
              <a:t>, </a:t>
            </a:r>
            <a:r>
              <a:rPr lang="fr-FR" dirty="0" smtClean="0"/>
              <a:t>de gospel, rugosité et lyrisme, « halètements frénétiques » et « hoquettements »</a:t>
            </a:r>
          </a:p>
          <a:p>
            <a:pPr>
              <a:buFontTx/>
              <a:buChar char="-"/>
            </a:pPr>
            <a:r>
              <a:rPr lang="fr-FR" dirty="0" smtClean="0"/>
              <a:t>Mélange de différents instruments selon l’origine géographique des musiciens : guitares à Nashville, pianos et saxophones à La Nouvelle-Orléans, Contrebasse </a:t>
            </a:r>
            <a:r>
              <a:rPr lang="fr-FR" dirty="0" err="1" smtClean="0"/>
              <a:t>slappée</a:t>
            </a:r>
            <a:r>
              <a:rPr lang="fr-FR" dirty="0" smtClean="0"/>
              <a:t> à Memphis etc.</a:t>
            </a:r>
          </a:p>
          <a:p>
            <a:pPr>
              <a:buFontTx/>
              <a:buChar char="-"/>
            </a:pPr>
            <a:r>
              <a:rPr lang="fr-FR" dirty="0" smtClean="0"/>
              <a:t>Mise à profit des effets sonores du studio.   </a:t>
            </a:r>
          </a:p>
          <a:p>
            <a:pPr>
              <a:buFontTx/>
              <a:buChar char="-"/>
            </a:pPr>
            <a:endParaRPr lang="fr-FR" dirty="0" smtClean="0"/>
          </a:p>
          <a:p>
            <a:pPr marL="0" indent="0">
              <a:buNone/>
            </a:pPr>
            <a:endParaRPr lang="fr-FR" dirty="0" smtClean="0"/>
          </a:p>
          <a:p>
            <a:pPr>
              <a:buFontTx/>
              <a:buChar char="-"/>
            </a:pPr>
            <a:endParaRPr lang="fr-FR" dirty="0" smtClean="0"/>
          </a:p>
          <a:p>
            <a:pPr>
              <a:buFontTx/>
              <a:buChar char="-"/>
            </a:pP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Tree>
    <p:extLst>
      <p:ext uri="{BB962C8B-B14F-4D97-AF65-F5344CB8AC3E}">
        <p14:creationId xmlns="" xmlns:p14="http://schemas.microsoft.com/office/powerpoint/2010/main" val="44102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5" name="Image 4" descr="220px-Shake,_Rattle_and_Roll_(album)_cover.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6485" y="761494"/>
            <a:ext cx="2794000" cy="2755900"/>
          </a:xfrm>
          <a:prstGeom prst="rect">
            <a:avLst/>
          </a:prstGeom>
        </p:spPr>
      </p:pic>
      <p:pic>
        <p:nvPicPr>
          <p:cNvPr id="7" name="Image 6" descr="hqdefault.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194427" y="761494"/>
            <a:ext cx="2825373" cy="2754344"/>
          </a:xfrm>
          <a:prstGeom prst="rect">
            <a:avLst/>
          </a:prstGeom>
        </p:spPr>
      </p:pic>
      <p:pic>
        <p:nvPicPr>
          <p:cNvPr id="8" name="Image 7" descr="s-l225.jp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181611" y="761494"/>
            <a:ext cx="2755139" cy="2767439"/>
          </a:xfrm>
          <a:prstGeom prst="rect">
            <a:avLst/>
          </a:prstGeom>
        </p:spPr>
      </p:pic>
    </p:spTree>
    <p:extLst>
      <p:ext uri="{BB962C8B-B14F-4D97-AF65-F5344CB8AC3E}">
        <p14:creationId xmlns="" xmlns:p14="http://schemas.microsoft.com/office/powerpoint/2010/main" val="93830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937" y="274638"/>
            <a:ext cx="8439863" cy="1143000"/>
          </a:xfrm>
        </p:spPr>
        <p:txBody>
          <a:bodyPr>
            <a:normAutofit fontScale="90000"/>
          </a:bodyPr>
          <a:lstStyle/>
          <a:p>
            <a:r>
              <a:rPr lang="fr-FR" dirty="0" smtClean="0"/>
              <a:t> Émancipations et évolutions musicales.</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smtClean="0"/>
              <a:t>3- Forme:</a:t>
            </a:r>
          </a:p>
          <a:p>
            <a:pPr>
              <a:buFontTx/>
              <a:buChar char="-"/>
            </a:pPr>
            <a:r>
              <a:rPr lang="fr-FR" dirty="0" smtClean="0"/>
              <a:t>L’aspect </a:t>
            </a:r>
            <a:r>
              <a:rPr lang="fr-FR" dirty="0"/>
              <a:t>cyclique et la </a:t>
            </a:r>
            <a:r>
              <a:rPr lang="fr-FR" dirty="0" err="1"/>
              <a:t>flexibilite</a:t>
            </a:r>
            <a:r>
              <a:rPr lang="fr-FR" dirty="0"/>
              <a:t>́ du blues sont mis de </a:t>
            </a:r>
            <a:r>
              <a:rPr lang="fr-FR" dirty="0" err="1"/>
              <a:t>côte</a:t>
            </a:r>
            <a:r>
              <a:rPr lang="fr-FR" dirty="0"/>
              <a:t>́ au profit d’une construction </a:t>
            </a:r>
            <a:r>
              <a:rPr lang="fr-FR" dirty="0" smtClean="0"/>
              <a:t>« chanson » plus rigide (influence de la country).</a:t>
            </a:r>
          </a:p>
          <a:p>
            <a:pPr>
              <a:buFontTx/>
              <a:buChar char="-"/>
            </a:pPr>
            <a:endParaRPr lang="fr-FR" dirty="0"/>
          </a:p>
          <a:p>
            <a:pPr lvl="1">
              <a:buFontTx/>
              <a:buChar char="-"/>
            </a:pPr>
            <a:r>
              <a:rPr lang="fr-FR" dirty="0" smtClean="0"/>
              <a:t>Archétype formel: </a:t>
            </a:r>
          </a:p>
          <a:p>
            <a:pPr lvl="2">
              <a:buFontTx/>
              <a:buChar char="-"/>
            </a:pPr>
            <a:r>
              <a:rPr lang="fr-FR" dirty="0" smtClean="0"/>
              <a:t>Introduction (instrument soliste (piano ou guitare) qui joue un </a:t>
            </a:r>
            <a:r>
              <a:rPr lang="fr-FR" i="1" dirty="0" smtClean="0"/>
              <a:t>riff</a:t>
            </a:r>
            <a:r>
              <a:rPr lang="fr-FR" dirty="0" smtClean="0"/>
              <a:t> sur ½ grille de 12 mesures), </a:t>
            </a:r>
          </a:p>
          <a:p>
            <a:pPr lvl="2">
              <a:buFontTx/>
              <a:buChar char="-"/>
            </a:pPr>
            <a:r>
              <a:rPr lang="fr-FR" dirty="0" smtClean="0"/>
              <a:t>couplets (</a:t>
            </a:r>
            <a:r>
              <a:rPr lang="fr-FR" i="1" dirty="0" smtClean="0"/>
              <a:t>verses</a:t>
            </a:r>
            <a:r>
              <a:rPr lang="fr-FR" dirty="0" smtClean="0"/>
              <a:t>)</a:t>
            </a:r>
            <a:r>
              <a:rPr lang="fr-FR" i="1" dirty="0" smtClean="0"/>
              <a:t> </a:t>
            </a:r>
            <a:r>
              <a:rPr lang="fr-FR" dirty="0" smtClean="0"/>
              <a:t>souvent marqués par des </a:t>
            </a:r>
            <a:r>
              <a:rPr lang="fr-FR" i="1" dirty="0" smtClean="0"/>
              <a:t>stop times</a:t>
            </a:r>
            <a:r>
              <a:rPr lang="fr-FR" dirty="0" smtClean="0"/>
              <a:t> </a:t>
            </a:r>
          </a:p>
          <a:p>
            <a:pPr lvl="2">
              <a:buFontTx/>
              <a:buChar char="-"/>
            </a:pPr>
            <a:r>
              <a:rPr lang="fr-FR" dirty="0"/>
              <a:t>r</a:t>
            </a:r>
            <a:r>
              <a:rPr lang="fr-FR" dirty="0" smtClean="0"/>
              <a:t>efrains (transformation de la narrativité du blues par une phrase ou une exclamation répétitive </a:t>
            </a:r>
            <a:endParaRPr lang="fr-FR" dirty="0"/>
          </a:p>
          <a:p>
            <a:pPr lvl="2">
              <a:buFontTx/>
              <a:buChar char="-"/>
            </a:pPr>
            <a:r>
              <a:rPr lang="fr-FR" dirty="0" smtClean="0"/>
              <a:t>solo instrumental sur une grille unique de 12 mesures</a:t>
            </a:r>
          </a:p>
          <a:p>
            <a:pPr marL="0" indent="0">
              <a:buNone/>
            </a:pPr>
            <a:endParaRPr lang="fr-FR" dirty="0" smtClean="0"/>
          </a:p>
          <a:p>
            <a:pPr marL="0" indent="0">
              <a:buNone/>
            </a:pPr>
            <a:endParaRPr lang="fr-FR" dirty="0" smtClean="0"/>
          </a:p>
          <a:p>
            <a:pPr marL="0" indent="0">
              <a:buNone/>
            </a:pPr>
            <a:r>
              <a:rPr lang="fr-FR" dirty="0" smtClean="0"/>
              <a:t>4- Harmonie:</a:t>
            </a:r>
          </a:p>
          <a:p>
            <a:pPr>
              <a:buFontTx/>
              <a:buChar char="-"/>
            </a:pPr>
            <a:r>
              <a:rPr lang="fr-FR" dirty="0" smtClean="0"/>
              <a:t>l’ambivalence </a:t>
            </a:r>
            <a:r>
              <a:rPr lang="fr-FR" dirty="0"/>
              <a:t>des </a:t>
            </a:r>
            <a:r>
              <a:rPr lang="fr-FR" i="1" dirty="0" err="1"/>
              <a:t>blue</a:t>
            </a:r>
            <a:r>
              <a:rPr lang="fr-FR" i="1" dirty="0"/>
              <a:t> notes </a:t>
            </a:r>
            <a:r>
              <a:rPr lang="fr-FR" dirty="0"/>
              <a:t>et des accords de </a:t>
            </a:r>
            <a:r>
              <a:rPr lang="fr-FR" dirty="0" err="1"/>
              <a:t>septième</a:t>
            </a:r>
            <a:r>
              <a:rPr lang="fr-FR" dirty="0"/>
              <a:t> de </a:t>
            </a:r>
            <a:r>
              <a:rPr lang="fr-FR" dirty="0" smtClean="0"/>
              <a:t>dominante du rhythm’n’blues </a:t>
            </a:r>
            <a:r>
              <a:rPr lang="fr-FR" dirty="0"/>
              <a:t>a tendance à </a:t>
            </a:r>
            <a:r>
              <a:rPr lang="fr-FR" dirty="0" smtClean="0"/>
              <a:t>s’effacer </a:t>
            </a:r>
            <a:r>
              <a:rPr lang="fr-FR" dirty="0"/>
              <a:t>vers des accords plus proches des fonctions tonales de tonique, sous-dominante, </a:t>
            </a:r>
            <a:r>
              <a:rPr lang="fr-FR" dirty="0" smtClean="0"/>
              <a:t>dominante</a:t>
            </a:r>
            <a:r>
              <a:rPr lang="fr-FR" dirty="0"/>
              <a:t> </a:t>
            </a:r>
            <a:r>
              <a:rPr lang="fr-FR" dirty="0" smtClean="0"/>
              <a:t>(influence de </a:t>
            </a:r>
            <a:r>
              <a:rPr lang="fr-FR" dirty="0"/>
              <a:t>la </a:t>
            </a:r>
            <a:r>
              <a:rPr lang="fr-FR" dirty="0" smtClean="0"/>
              <a:t>country). </a:t>
            </a:r>
            <a:endParaRPr lang="fr-FR" dirty="0"/>
          </a:p>
          <a:p>
            <a:pPr>
              <a:buFontTx/>
              <a:buChar char="-"/>
            </a:pPr>
            <a:r>
              <a:rPr lang="fr-FR" dirty="0" smtClean="0"/>
              <a:t>On entend encore des aspects </a:t>
            </a:r>
            <a:r>
              <a:rPr lang="fr-FR" i="1" dirty="0" err="1"/>
              <a:t>bluesy</a:t>
            </a:r>
            <a:r>
              <a:rPr lang="fr-FR" i="1" dirty="0"/>
              <a:t> </a:t>
            </a:r>
            <a:r>
              <a:rPr lang="fr-FR" dirty="0"/>
              <a:t>dans l’harmonie, notamment dans les </a:t>
            </a:r>
            <a:r>
              <a:rPr lang="fr-FR" i="1" dirty="0"/>
              <a:t>soli </a:t>
            </a:r>
            <a:r>
              <a:rPr lang="fr-FR" dirty="0"/>
              <a:t>des musiciens </a:t>
            </a:r>
            <a:r>
              <a:rPr lang="fr-FR" dirty="0" smtClean="0"/>
              <a:t>également </a:t>
            </a:r>
            <a:r>
              <a:rPr lang="fr-FR" dirty="0" err="1" smtClean="0"/>
              <a:t>inspirés</a:t>
            </a:r>
            <a:r>
              <a:rPr lang="fr-FR" dirty="0" smtClean="0"/>
              <a:t> par </a:t>
            </a:r>
            <a:r>
              <a:rPr lang="fr-FR" dirty="0"/>
              <a:t>le </a:t>
            </a:r>
            <a:r>
              <a:rPr lang="fr-FR" dirty="0" smtClean="0"/>
              <a:t>jazz. </a:t>
            </a:r>
          </a:p>
          <a:p>
            <a:pPr>
              <a:buFontTx/>
              <a:buChar char="-"/>
            </a:pPr>
            <a:endParaRPr lang="fr-FR" dirty="0" smtClean="0"/>
          </a:p>
          <a:p>
            <a:pPr marL="0" indent="0">
              <a:buNone/>
            </a:pPr>
            <a:endParaRPr lang="fr-FR" dirty="0" smtClean="0"/>
          </a:p>
          <a:p>
            <a:pPr>
              <a:buFontTx/>
              <a:buChar char="-"/>
            </a:pPr>
            <a:endParaRPr lang="fr-FR" dirty="0" smtClean="0"/>
          </a:p>
          <a:p>
            <a:pPr>
              <a:buFontTx/>
              <a:buChar char="-"/>
            </a:pP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Tree>
    <p:extLst>
      <p:ext uri="{BB962C8B-B14F-4D97-AF65-F5344CB8AC3E}">
        <p14:creationId xmlns="" xmlns:p14="http://schemas.microsoft.com/office/powerpoint/2010/main" val="781772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589" y="274638"/>
            <a:ext cx="8569211" cy="1143000"/>
          </a:xfrm>
        </p:spPr>
        <p:txBody>
          <a:bodyPr>
            <a:normAutofit fontScale="90000"/>
          </a:bodyPr>
          <a:lstStyle/>
          <a:p>
            <a:r>
              <a:rPr lang="fr-FR" dirty="0" smtClean="0"/>
              <a:t> Émancipations et évolutions musicales.</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5- Textes</a:t>
            </a:r>
          </a:p>
          <a:p>
            <a:pPr lvl="1">
              <a:buFontTx/>
              <a:buChar char="-"/>
            </a:pPr>
            <a:r>
              <a:rPr lang="fr-FR" dirty="0"/>
              <a:t>É</a:t>
            </a:r>
            <a:r>
              <a:rPr lang="fr-FR" dirty="0" smtClean="0"/>
              <a:t>dulcoration des textes du blues (</a:t>
            </a:r>
            <a:r>
              <a:rPr lang="fr-FR" i="1" dirty="0" err="1" smtClean="0"/>
              <a:t>jive</a:t>
            </a:r>
            <a:r>
              <a:rPr lang="fr-FR" i="1" dirty="0" smtClean="0"/>
              <a:t> – slang</a:t>
            </a:r>
            <a:r>
              <a:rPr lang="fr-FR" dirty="0" smtClean="0"/>
              <a:t>)</a:t>
            </a:r>
          </a:p>
          <a:p>
            <a:pPr lvl="1">
              <a:buFontTx/>
              <a:buChar char="-"/>
            </a:pPr>
            <a:r>
              <a:rPr lang="fr-FR" i="1" dirty="0" err="1" smtClean="0"/>
              <a:t>Non-sense</a:t>
            </a:r>
            <a:r>
              <a:rPr lang="fr-FR" i="1" dirty="0" smtClean="0"/>
              <a:t> </a:t>
            </a:r>
            <a:r>
              <a:rPr lang="fr-FR" dirty="0" smtClean="0"/>
              <a:t>et prise de distance avec les paroles de la musique parentale,</a:t>
            </a:r>
          </a:p>
          <a:p>
            <a:pPr lvl="1">
              <a:buFontTx/>
              <a:buChar char="-"/>
            </a:pPr>
            <a:r>
              <a:rPr lang="fr-FR" dirty="0" smtClean="0"/>
              <a:t>Expression de désir / frustration</a:t>
            </a:r>
          </a:p>
          <a:p>
            <a:pPr lvl="1">
              <a:buFontTx/>
              <a:buChar char="-"/>
            </a:pPr>
            <a:r>
              <a:rPr lang="fr-FR" dirty="0" smtClean="0"/>
              <a:t>Célébration de la fête, de la danse, de la sexualité, du danger, de l’énergie, de la vitesse et de l’amour. </a:t>
            </a:r>
          </a:p>
          <a:p>
            <a:pPr>
              <a:buFontTx/>
              <a:buChar char="-"/>
            </a:pPr>
            <a:endParaRPr lang="fr-FR" dirty="0" smtClean="0"/>
          </a:p>
          <a:p>
            <a:pPr marL="0" indent="0">
              <a:buNone/>
            </a:pPr>
            <a:endParaRPr lang="fr-FR" dirty="0" smtClean="0"/>
          </a:p>
          <a:p>
            <a:pPr>
              <a:buFontTx/>
              <a:buChar char="-"/>
            </a:pP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Tree>
    <p:extLst>
      <p:ext uri="{BB962C8B-B14F-4D97-AF65-F5344CB8AC3E}">
        <p14:creationId xmlns="" xmlns:p14="http://schemas.microsoft.com/office/powerpoint/2010/main" val="678989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17144"/>
            <a:ext cx="8229600" cy="642506"/>
          </a:xfrm>
        </p:spPr>
        <p:txBody>
          <a:bodyPr>
            <a:normAutofit fontScale="90000"/>
          </a:bodyPr>
          <a:lstStyle/>
          <a:p>
            <a:r>
              <a:rPr lang="fr-FR" dirty="0" smtClean="0"/>
              <a:t>Conclusion </a:t>
            </a:r>
            <a:br>
              <a:rPr lang="fr-FR" dirty="0" smtClean="0"/>
            </a:br>
            <a:r>
              <a:rPr lang="fr-FR" dirty="0"/>
              <a:t/>
            </a:r>
            <a:br>
              <a:rPr lang="fr-FR" dirty="0"/>
            </a:br>
            <a:r>
              <a:rPr lang="fr-FR" dirty="0"/>
              <a:t>B</a:t>
            </a:r>
            <a:r>
              <a:rPr lang="fr-FR" dirty="0" smtClean="0"/>
              <a:t>ibliographie</a:t>
            </a:r>
            <a:endParaRPr lang="fr-FR" dirty="0"/>
          </a:p>
        </p:txBody>
      </p:sp>
      <p:sp>
        <p:nvSpPr>
          <p:cNvPr id="3" name="Espace réservé du contenu 2"/>
          <p:cNvSpPr>
            <a:spLocks noGrp="1"/>
          </p:cNvSpPr>
          <p:nvPr>
            <p:ph idx="1"/>
          </p:nvPr>
        </p:nvSpPr>
        <p:spPr>
          <a:xfrm>
            <a:off x="82312" y="2010661"/>
            <a:ext cx="8936750" cy="4115502"/>
          </a:xfrm>
        </p:spPr>
        <p:txBody>
          <a:bodyPr>
            <a:normAutofit fontScale="47500" lnSpcReduction="20000"/>
          </a:bodyPr>
          <a:lstStyle/>
          <a:p>
            <a:endParaRPr lang="fr-FR" dirty="0" smtClean="0"/>
          </a:p>
          <a:p>
            <a:endParaRPr lang="fr-FR" dirty="0"/>
          </a:p>
          <a:p>
            <a:r>
              <a:rPr lang="fr-FR" dirty="0" smtClean="0"/>
              <a:t>BERRY</a:t>
            </a:r>
            <a:r>
              <a:rPr lang="fr-FR" dirty="0"/>
              <a:t>, Chuck, </a:t>
            </a:r>
            <a:r>
              <a:rPr lang="fr-FR" i="1" dirty="0"/>
              <a:t>The </a:t>
            </a:r>
            <a:r>
              <a:rPr lang="fr-FR" i="1" dirty="0" err="1"/>
              <a:t>Autobiography</a:t>
            </a:r>
            <a:r>
              <a:rPr lang="fr-FR" dirty="0"/>
              <a:t>, </a:t>
            </a:r>
            <a:r>
              <a:rPr lang="fr-FR" dirty="0" err="1"/>
              <a:t>Faber</a:t>
            </a:r>
            <a:r>
              <a:rPr lang="fr-FR" dirty="0"/>
              <a:t> &amp; </a:t>
            </a:r>
            <a:r>
              <a:rPr lang="fr-FR" dirty="0" err="1"/>
              <a:t>Faber</a:t>
            </a:r>
            <a:r>
              <a:rPr lang="fr-FR" dirty="0"/>
              <a:t> Limited, 1988 [Edition </a:t>
            </a:r>
            <a:r>
              <a:rPr lang="fr-FR" dirty="0" err="1"/>
              <a:t>française</a:t>
            </a:r>
            <a:r>
              <a:rPr lang="fr-FR" dirty="0"/>
              <a:t> : Mon autobiographie, Michel </a:t>
            </a:r>
            <a:r>
              <a:rPr lang="fr-FR" dirty="0" err="1"/>
              <a:t>Lafon</a:t>
            </a:r>
            <a:r>
              <a:rPr lang="fr-FR" dirty="0"/>
              <a:t>, 1988, traduction de </a:t>
            </a:r>
            <a:r>
              <a:rPr lang="fr-FR" dirty="0" err="1"/>
              <a:t>Françoise</a:t>
            </a:r>
            <a:r>
              <a:rPr lang="fr-FR" dirty="0"/>
              <a:t> Hayward</a:t>
            </a:r>
            <a:r>
              <a:rPr lang="fr-FR" dirty="0" smtClean="0"/>
              <a:t>]</a:t>
            </a:r>
            <a:endParaRPr lang="fr-FR" dirty="0"/>
          </a:p>
          <a:p>
            <a:r>
              <a:rPr lang="fr-FR" dirty="0"/>
              <a:t>COHN, Nik, </a:t>
            </a:r>
            <a:r>
              <a:rPr lang="fr-FR" i="1" dirty="0" err="1"/>
              <a:t>Awopbopaloobop</a:t>
            </a:r>
            <a:r>
              <a:rPr lang="fr-FR" i="1" dirty="0"/>
              <a:t> </a:t>
            </a:r>
            <a:r>
              <a:rPr lang="fr-FR" i="1" dirty="0" err="1"/>
              <a:t>Alopbamboom</a:t>
            </a:r>
            <a:r>
              <a:rPr lang="fr-FR" dirty="0"/>
              <a:t>, Paris, Allia, 10/18, 1999</a:t>
            </a:r>
          </a:p>
          <a:p>
            <a:r>
              <a:rPr lang="fr-FR" dirty="0"/>
              <a:t>COLLIS, John, </a:t>
            </a:r>
            <a:r>
              <a:rPr lang="fr-FR" i="1" dirty="0"/>
              <a:t>Chuck Berry, le pionnier du rock</a:t>
            </a:r>
            <a:r>
              <a:rPr lang="fr-FR" dirty="0"/>
              <a:t>, Camion Blanc, 2008</a:t>
            </a:r>
          </a:p>
          <a:p>
            <a:r>
              <a:rPr lang="fr-FR" dirty="0"/>
              <a:t>DAWSON, Jim, </a:t>
            </a:r>
            <a:r>
              <a:rPr lang="fr-FR" i="1" dirty="0"/>
              <a:t>Rock Around The Clock : The Record </a:t>
            </a:r>
            <a:r>
              <a:rPr lang="fr-FR" i="1" dirty="0" err="1"/>
              <a:t>that</a:t>
            </a:r>
            <a:r>
              <a:rPr lang="fr-FR" i="1" dirty="0"/>
              <a:t> </a:t>
            </a:r>
            <a:r>
              <a:rPr lang="fr-FR" i="1" dirty="0" err="1"/>
              <a:t>Started</a:t>
            </a:r>
            <a:r>
              <a:rPr lang="fr-FR" i="1" dirty="0"/>
              <a:t> the Rock </a:t>
            </a:r>
            <a:r>
              <a:rPr lang="fr-FR" i="1" dirty="0" err="1"/>
              <a:t>Revolution</a:t>
            </a:r>
            <a:r>
              <a:rPr lang="fr-FR" dirty="0"/>
              <a:t>, </a:t>
            </a:r>
            <a:r>
              <a:rPr lang="fr-FR" dirty="0" err="1" smtClean="0"/>
              <a:t>Backbeat</a:t>
            </a:r>
            <a:r>
              <a:rPr lang="fr-FR" dirty="0" smtClean="0"/>
              <a:t> </a:t>
            </a:r>
            <a:r>
              <a:rPr lang="fr-FR" dirty="0"/>
              <a:t>Books, 2005</a:t>
            </a:r>
          </a:p>
          <a:p>
            <a:r>
              <a:rPr lang="fr-FR" dirty="0"/>
              <a:t>DAWSON, Jim &amp; PROPES Steve, </a:t>
            </a:r>
            <a:r>
              <a:rPr lang="fr-FR" i="1" dirty="0" err="1"/>
              <a:t>What</a:t>
            </a:r>
            <a:r>
              <a:rPr lang="fr-FR" i="1" dirty="0"/>
              <a:t> </a:t>
            </a:r>
            <a:r>
              <a:rPr lang="fr-FR" i="1" dirty="0" err="1"/>
              <a:t>Was</a:t>
            </a:r>
            <a:r>
              <a:rPr lang="fr-FR" i="1" dirty="0"/>
              <a:t> The First </a:t>
            </a:r>
            <a:r>
              <a:rPr lang="fr-FR" i="1" dirty="0" err="1"/>
              <a:t>Rock’n’Roll</a:t>
            </a:r>
            <a:r>
              <a:rPr lang="fr-FR" i="1" dirty="0"/>
              <a:t> Record ?, </a:t>
            </a:r>
            <a:r>
              <a:rPr lang="fr-FR" dirty="0" err="1" smtClean="0"/>
              <a:t>Faber</a:t>
            </a:r>
            <a:r>
              <a:rPr lang="fr-FR" dirty="0" smtClean="0"/>
              <a:t> </a:t>
            </a:r>
            <a:r>
              <a:rPr lang="fr-FR" dirty="0"/>
              <a:t>and </a:t>
            </a:r>
            <a:r>
              <a:rPr lang="fr-FR" dirty="0" err="1"/>
              <a:t>Faber</a:t>
            </a:r>
            <a:r>
              <a:rPr lang="fr-FR" dirty="0"/>
              <a:t>, 1992</a:t>
            </a:r>
          </a:p>
          <a:p>
            <a:r>
              <a:rPr lang="fr-FR" dirty="0" smtClean="0"/>
              <a:t>GILLETT</a:t>
            </a:r>
            <a:r>
              <a:rPr lang="fr-FR" dirty="0"/>
              <a:t>, Charlie, </a:t>
            </a:r>
            <a:r>
              <a:rPr lang="fr-FR" i="1" dirty="0"/>
              <a:t>The Sound of the City. Histoire du rock’n’roll, </a:t>
            </a:r>
            <a:r>
              <a:rPr lang="fr-FR" dirty="0"/>
              <a:t>tome 1 : « La naissance »</a:t>
            </a:r>
            <a:r>
              <a:rPr lang="fr-FR" i="1" dirty="0"/>
              <a:t>,</a:t>
            </a:r>
            <a:endParaRPr lang="fr-FR" dirty="0"/>
          </a:p>
          <a:p>
            <a:r>
              <a:rPr lang="fr-FR" dirty="0"/>
              <a:t>Paris, Albin Michel, 1986</a:t>
            </a:r>
          </a:p>
          <a:p>
            <a:r>
              <a:rPr lang="fr-FR" dirty="0"/>
              <a:t>GURALNICK, Peter, </a:t>
            </a:r>
            <a:r>
              <a:rPr lang="fr-FR" i="1" dirty="0"/>
              <a:t>Elvis Presley, Last Train To Memphis, </a:t>
            </a:r>
            <a:r>
              <a:rPr lang="fr-FR" dirty="0"/>
              <a:t>Bordeaux, Le Castor Astral, 2007</a:t>
            </a:r>
          </a:p>
          <a:p>
            <a:r>
              <a:rPr lang="fr-FR" dirty="0"/>
              <a:t>KASPI, André, </a:t>
            </a:r>
            <a:r>
              <a:rPr lang="fr-FR" i="1" dirty="0"/>
              <a:t>Les Américains</a:t>
            </a:r>
            <a:r>
              <a:rPr lang="fr-FR" dirty="0"/>
              <a:t>, tome 2 : « Les États-Unis de 1945 à nos jours »</a:t>
            </a:r>
            <a:r>
              <a:rPr lang="fr-FR" i="1" dirty="0" smtClean="0"/>
              <a:t>, </a:t>
            </a:r>
            <a:r>
              <a:rPr lang="fr-FR" dirty="0"/>
              <a:t>Paris, Éditions du Seuil, 2008</a:t>
            </a:r>
          </a:p>
          <a:p>
            <a:r>
              <a:rPr lang="fr-FR" dirty="0"/>
              <a:t>MARCUS, </a:t>
            </a:r>
            <a:r>
              <a:rPr lang="fr-FR" dirty="0" err="1"/>
              <a:t>Greil</a:t>
            </a:r>
            <a:r>
              <a:rPr lang="fr-FR" dirty="0"/>
              <a:t>, </a:t>
            </a:r>
            <a:r>
              <a:rPr lang="fr-FR" i="1" dirty="0" err="1"/>
              <a:t>Mystery</a:t>
            </a:r>
            <a:r>
              <a:rPr lang="fr-FR" i="1" dirty="0"/>
              <a:t> Train. Images de l’Amérique à travers le Rock’n’roll, </a:t>
            </a:r>
            <a:r>
              <a:rPr lang="fr-FR" dirty="0"/>
              <a:t>Paris, Allia, 2001</a:t>
            </a:r>
          </a:p>
          <a:p>
            <a:r>
              <a:rPr lang="fr-FR" dirty="0" smtClean="0"/>
              <a:t>MAZOLLENI </a:t>
            </a:r>
            <a:r>
              <a:rPr lang="fr-FR" dirty="0"/>
              <a:t>Florent, </a:t>
            </a:r>
            <a:r>
              <a:rPr lang="fr-FR" i="1" dirty="0"/>
              <a:t>Les racines du rock, </a:t>
            </a:r>
            <a:r>
              <a:rPr lang="fr-FR" dirty="0"/>
              <a:t>Paris, Hors Collection, 2008</a:t>
            </a:r>
          </a:p>
          <a:p>
            <a:r>
              <a:rPr lang="fr-FR" dirty="0" smtClean="0"/>
              <a:t>SCHERMAN</a:t>
            </a:r>
            <a:r>
              <a:rPr lang="fr-FR" dirty="0"/>
              <a:t>, Tony, </a:t>
            </a:r>
            <a:r>
              <a:rPr lang="fr-FR" i="1" dirty="0" err="1"/>
              <a:t>Backbeat</a:t>
            </a:r>
            <a:r>
              <a:rPr lang="fr-FR" i="1" dirty="0"/>
              <a:t>: Earl </a:t>
            </a:r>
            <a:r>
              <a:rPr lang="fr-FR" i="1" dirty="0" err="1"/>
              <a:t>Palmer’s</a:t>
            </a:r>
            <a:r>
              <a:rPr lang="fr-FR" i="1" dirty="0"/>
              <a:t> Story, </a:t>
            </a:r>
            <a:r>
              <a:rPr lang="fr-FR" dirty="0"/>
              <a:t>Da Capo Press, 2000</a:t>
            </a:r>
          </a:p>
          <a:p>
            <a:r>
              <a:rPr lang="fr-FR" dirty="0"/>
              <a:t>TOSCHES, Nick, </a:t>
            </a:r>
            <a:r>
              <a:rPr lang="fr-FR" i="1" dirty="0" err="1"/>
              <a:t>Hellfire</a:t>
            </a:r>
            <a:r>
              <a:rPr lang="fr-FR" i="1" dirty="0"/>
              <a:t>, </a:t>
            </a:r>
            <a:r>
              <a:rPr lang="fr-FR" dirty="0"/>
              <a:t>Paris, Allia, 2001</a:t>
            </a:r>
          </a:p>
          <a:p>
            <a:r>
              <a:rPr lang="fr-FR" dirty="0"/>
              <a:t>WHITE, Charles, </a:t>
            </a:r>
            <a:r>
              <a:rPr lang="fr-FR" i="1" dirty="0"/>
              <a:t>La </a:t>
            </a:r>
            <a:r>
              <a:rPr lang="fr-FR" i="1" dirty="0" err="1"/>
              <a:t>Rockambolesque</a:t>
            </a:r>
            <a:r>
              <a:rPr lang="fr-FR" i="1" dirty="0"/>
              <a:t> Histoire de </a:t>
            </a:r>
            <a:r>
              <a:rPr lang="fr-FR" i="1" dirty="0" err="1"/>
              <a:t>Little</a:t>
            </a:r>
            <a:r>
              <a:rPr lang="fr-FR" i="1" dirty="0"/>
              <a:t> Richard, </a:t>
            </a:r>
            <a:r>
              <a:rPr lang="fr-FR" dirty="0"/>
              <a:t>Édition°1/</a:t>
            </a:r>
            <a:r>
              <a:rPr lang="fr-FR" dirty="0" err="1"/>
              <a:t>Clarb</a:t>
            </a:r>
            <a:r>
              <a:rPr lang="fr-FR" dirty="0"/>
              <a:t> </a:t>
            </a:r>
            <a:r>
              <a:rPr lang="fr-FR" dirty="0" smtClean="0"/>
              <a:t>(</a:t>
            </a:r>
            <a:r>
              <a:rPr lang="fr-FR" dirty="0"/>
              <a:t>Comité de liaison des amateurs de rhythm’n’blues), Paris, 1990</a:t>
            </a:r>
          </a:p>
          <a:p>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Tree>
    <p:extLst>
      <p:ext uri="{BB962C8B-B14F-4D97-AF65-F5344CB8AC3E}">
        <p14:creationId xmlns="" xmlns:p14="http://schemas.microsoft.com/office/powerpoint/2010/main" val="2986159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a:xfrm>
            <a:off x="129349" y="1417638"/>
            <a:ext cx="8819160" cy="4708525"/>
          </a:xfrm>
        </p:spPr>
        <p:txBody>
          <a:bodyPr>
            <a:normAutofit/>
          </a:bodyPr>
          <a:lstStyle/>
          <a:p>
            <a:pPr marL="0" indent="0">
              <a:buNone/>
            </a:pPr>
            <a:r>
              <a:rPr lang="fr-FR" dirty="0"/>
              <a:t>- </a:t>
            </a:r>
            <a:r>
              <a:rPr lang="fr-FR" dirty="0" smtClean="0"/>
              <a:t> Évolutions culturelles et sociales</a:t>
            </a:r>
            <a:endParaRPr lang="fr-FR" dirty="0"/>
          </a:p>
          <a:p>
            <a:pPr>
              <a:buFontTx/>
              <a:buChar char="-"/>
            </a:pPr>
            <a:r>
              <a:rPr lang="fr-FR" dirty="0" smtClean="0"/>
              <a:t>Émancipations musicales</a:t>
            </a:r>
          </a:p>
          <a:p>
            <a:pPr>
              <a:buFontTx/>
              <a:buChar char="-"/>
            </a:pPr>
            <a:r>
              <a:rPr lang="fr-FR" dirty="0" smtClean="0"/>
              <a:t>Évolutions technologiques et industrielles</a:t>
            </a:r>
          </a:p>
          <a:p>
            <a:pPr>
              <a:buFontTx/>
              <a:buChar char="-"/>
            </a:pPr>
            <a:r>
              <a:rPr lang="fr-FR" dirty="0" smtClean="0"/>
              <a:t>Le nouveau potentiel culturel et économique des adolescents</a:t>
            </a:r>
            <a:endParaRPr lang="fr-FR" dirty="0"/>
          </a:p>
          <a:p>
            <a:pPr marL="0" indent="0">
              <a:buNone/>
            </a:pPr>
            <a:r>
              <a:rPr lang="fr-FR" dirty="0"/>
              <a:t>- La construction d’un nouveau </a:t>
            </a:r>
            <a:r>
              <a:rPr lang="fr-FR" dirty="0" smtClean="0"/>
              <a:t>genre et ses </a:t>
            </a:r>
            <a:r>
              <a:rPr lang="fr-FR" dirty="0"/>
              <a:t>différents </a:t>
            </a:r>
            <a:r>
              <a:rPr lang="fr-FR" dirty="0" smtClean="0"/>
              <a:t>styles (le rockabilly et le rock’n’roll afro-américain)</a:t>
            </a:r>
            <a:endParaRPr lang="fr-FR" dirty="0"/>
          </a:p>
          <a:p>
            <a:pPr marL="0" indent="0">
              <a:buNone/>
            </a:pPr>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Tree>
    <p:extLst>
      <p:ext uri="{BB962C8B-B14F-4D97-AF65-F5344CB8AC3E}">
        <p14:creationId xmlns="" xmlns:p14="http://schemas.microsoft.com/office/powerpoint/2010/main" val="69226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0585"/>
            <a:ext cx="9144000" cy="854396"/>
          </a:xfrm>
        </p:spPr>
        <p:txBody>
          <a:bodyPr>
            <a:normAutofit/>
          </a:bodyPr>
          <a:lstStyle/>
          <a:p>
            <a:r>
              <a:rPr lang="fr-FR" sz="3600" b="1" dirty="0" smtClean="0"/>
              <a:t>Évolutions culturelles et sociales</a:t>
            </a:r>
            <a:endParaRPr lang="fr-FR" sz="3600" b="1" dirty="0"/>
          </a:p>
        </p:txBody>
      </p:sp>
      <p:sp>
        <p:nvSpPr>
          <p:cNvPr id="3" name="Espace réservé du contenu 2"/>
          <p:cNvSpPr>
            <a:spLocks noGrp="1"/>
          </p:cNvSpPr>
          <p:nvPr>
            <p:ph idx="1"/>
          </p:nvPr>
        </p:nvSpPr>
        <p:spPr>
          <a:xfrm>
            <a:off x="141119" y="971277"/>
            <a:ext cx="8855148" cy="5254917"/>
          </a:xfrm>
        </p:spPr>
        <p:txBody>
          <a:bodyPr>
            <a:normAutofit/>
          </a:bodyPr>
          <a:lstStyle/>
          <a:p>
            <a:pPr marL="0" indent="0">
              <a:buNone/>
            </a:pPr>
            <a:r>
              <a:rPr lang="fr-FR" dirty="0" smtClean="0"/>
              <a:t>1/5- Le paradoxe de la nouvelle génération</a:t>
            </a:r>
          </a:p>
          <a:p>
            <a:pPr marL="0" indent="0">
              <a:buNone/>
            </a:pPr>
            <a:r>
              <a:rPr lang="fr-FR" dirty="0" smtClean="0"/>
              <a:t>- Croissance </a:t>
            </a:r>
            <a:r>
              <a:rPr lang="fr-FR" dirty="0"/>
              <a:t>économique et </a:t>
            </a:r>
            <a:r>
              <a:rPr lang="fr-FR" dirty="0" smtClean="0"/>
              <a:t>avènement </a:t>
            </a:r>
            <a:r>
              <a:rPr lang="fr-FR" dirty="0"/>
              <a:t>de la classe </a:t>
            </a:r>
            <a:r>
              <a:rPr lang="fr-FR" dirty="0" smtClean="0"/>
              <a:t>moyenne étasunienne:</a:t>
            </a:r>
          </a:p>
          <a:p>
            <a:pPr lvl="1">
              <a:buFontTx/>
              <a:buChar char="-"/>
            </a:pPr>
            <a:r>
              <a:rPr lang="fr-FR" dirty="0" smtClean="0"/>
              <a:t>Pavillons en zones suburbaines</a:t>
            </a:r>
          </a:p>
          <a:p>
            <a:pPr lvl="1">
              <a:buFontTx/>
              <a:buChar char="-"/>
            </a:pPr>
            <a:r>
              <a:rPr lang="fr-FR" dirty="0" smtClean="0"/>
              <a:t>Automobile pour tous</a:t>
            </a:r>
          </a:p>
          <a:p>
            <a:pPr lvl="1">
              <a:buFontTx/>
              <a:buChar char="-"/>
            </a:pPr>
            <a:r>
              <a:rPr lang="fr-FR" dirty="0" smtClean="0"/>
              <a:t>Électroménager </a:t>
            </a:r>
          </a:p>
          <a:p>
            <a:pPr lvl="1">
              <a:buFontTx/>
              <a:buChar char="-"/>
            </a:pPr>
            <a:r>
              <a:rPr lang="fr-FR" dirty="0" smtClean="0"/>
              <a:t>Prospérité et ascension sociale  </a:t>
            </a:r>
          </a:p>
          <a:p>
            <a:pPr marL="0" indent="0">
              <a:buNone/>
            </a:pPr>
            <a:r>
              <a:rPr lang="fr-FR" dirty="0" smtClean="0"/>
              <a:t>- Crise générationnelle contre les valeurs parentales:</a:t>
            </a:r>
          </a:p>
          <a:p>
            <a:pPr marL="0" indent="0">
              <a:buNone/>
            </a:pPr>
            <a:r>
              <a:rPr lang="fr-FR" sz="2400" dirty="0" smtClean="0">
                <a:solidFill>
                  <a:srgbClr val="4F81BD"/>
                </a:solidFill>
              </a:rPr>
              <a:t>(Bande annonce de </a:t>
            </a:r>
            <a:r>
              <a:rPr lang="fr-FR" sz="2400" i="1" dirty="0" smtClean="0">
                <a:solidFill>
                  <a:srgbClr val="4F81BD"/>
                </a:solidFill>
              </a:rPr>
              <a:t>Rebel Without A Cause, </a:t>
            </a:r>
            <a:r>
              <a:rPr lang="fr-FR" sz="2400" dirty="0" smtClean="0">
                <a:solidFill>
                  <a:srgbClr val="4F81BD"/>
                </a:solidFill>
              </a:rPr>
              <a:t>« </a:t>
            </a:r>
            <a:r>
              <a:rPr lang="fr-FR" sz="2400" i="1" dirty="0" smtClean="0">
                <a:solidFill>
                  <a:srgbClr val="4F81BD"/>
                </a:solidFill>
              </a:rPr>
              <a:t>La fureur de vivre </a:t>
            </a:r>
            <a:r>
              <a:rPr lang="fr-FR" sz="2400" dirty="0" smtClean="0">
                <a:solidFill>
                  <a:srgbClr val="4F81BD"/>
                </a:solidFill>
              </a:rPr>
              <a:t> », Nicholas Ray, avec James Dean, 1956)</a:t>
            </a:r>
            <a:endParaRPr lang="fr-FR" sz="2400" dirty="0" smtClean="0"/>
          </a:p>
          <a:p>
            <a:pPr marL="0" indent="0">
              <a:buNone/>
            </a:pPr>
            <a:endParaRPr lang="fr-FR" dirty="0" smtClean="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Tree>
    <p:extLst>
      <p:ext uri="{BB962C8B-B14F-4D97-AF65-F5344CB8AC3E}">
        <p14:creationId xmlns="" xmlns:p14="http://schemas.microsoft.com/office/powerpoint/2010/main" val="2650769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0585"/>
            <a:ext cx="9144000" cy="854396"/>
          </a:xfrm>
        </p:spPr>
        <p:txBody>
          <a:bodyPr>
            <a:normAutofit/>
          </a:bodyPr>
          <a:lstStyle/>
          <a:p>
            <a:r>
              <a:rPr lang="fr-FR" sz="3600" b="1" dirty="0" smtClean="0"/>
              <a:t>Évolutions culturelles et sociales</a:t>
            </a:r>
            <a:endParaRPr lang="fr-FR" sz="3600" b="1" dirty="0"/>
          </a:p>
        </p:txBody>
      </p:sp>
      <p:sp>
        <p:nvSpPr>
          <p:cNvPr id="3" name="Espace réservé du contenu 2"/>
          <p:cNvSpPr>
            <a:spLocks noGrp="1"/>
          </p:cNvSpPr>
          <p:nvPr>
            <p:ph idx="1"/>
          </p:nvPr>
        </p:nvSpPr>
        <p:spPr>
          <a:xfrm>
            <a:off x="141119" y="971277"/>
            <a:ext cx="8855148" cy="5254917"/>
          </a:xfrm>
        </p:spPr>
        <p:txBody>
          <a:bodyPr>
            <a:normAutofit/>
          </a:bodyPr>
          <a:lstStyle/>
          <a:p>
            <a:pPr marL="0" indent="0">
              <a:buNone/>
            </a:pPr>
            <a:r>
              <a:rPr lang="fr-FR" dirty="0" smtClean="0"/>
              <a:t>2/5- Apparition </a:t>
            </a:r>
            <a:r>
              <a:rPr lang="fr-FR" dirty="0"/>
              <a:t>de l’adolescent </a:t>
            </a:r>
            <a:r>
              <a:rPr lang="fr-FR" dirty="0" smtClean="0"/>
              <a:t>(</a:t>
            </a:r>
            <a:r>
              <a:rPr lang="fr-FR" i="1" dirty="0" smtClean="0"/>
              <a:t>teenager</a:t>
            </a:r>
            <a:r>
              <a:rPr lang="fr-FR" dirty="0"/>
              <a:t>) comme d’une nouvelle force de </a:t>
            </a:r>
            <a:r>
              <a:rPr lang="fr-FR" dirty="0" smtClean="0"/>
              <a:t>population. </a:t>
            </a:r>
          </a:p>
          <a:p>
            <a:pPr marL="0" indent="0">
              <a:buNone/>
            </a:pPr>
            <a:r>
              <a:rPr lang="fr-FR" sz="2000" dirty="0" smtClean="0"/>
              <a:t>Le terme de </a:t>
            </a:r>
            <a:r>
              <a:rPr lang="fr-FR" sz="2000" dirty="0"/>
              <a:t>« </a:t>
            </a:r>
            <a:r>
              <a:rPr lang="fr-FR" sz="2000" i="1" dirty="0"/>
              <a:t>teen-agers </a:t>
            </a:r>
            <a:r>
              <a:rPr lang="fr-FR" sz="2000" dirty="0"/>
              <a:t>» </a:t>
            </a:r>
            <a:r>
              <a:rPr lang="fr-FR" sz="2000" dirty="0" smtClean="0"/>
              <a:t>désigne les jeunes gens </a:t>
            </a:r>
            <a:r>
              <a:rPr lang="fr-FR" sz="2000" dirty="0" err="1"/>
              <a:t>âgés</a:t>
            </a:r>
            <a:r>
              <a:rPr lang="fr-FR" sz="2000" dirty="0"/>
              <a:t> de treize, « </a:t>
            </a:r>
            <a:r>
              <a:rPr lang="fr-FR" sz="2000" i="1" dirty="0" err="1"/>
              <a:t>thir-teen</a:t>
            </a:r>
            <a:r>
              <a:rPr lang="fr-FR" sz="2000" i="1" dirty="0"/>
              <a:t> </a:t>
            </a:r>
            <a:r>
              <a:rPr lang="fr-FR" sz="2000" dirty="0"/>
              <a:t>», à dix-neuf ans, « </a:t>
            </a:r>
            <a:r>
              <a:rPr lang="fr-FR" sz="2000" i="1" dirty="0" err="1"/>
              <a:t>nine-teen</a:t>
            </a:r>
            <a:r>
              <a:rPr lang="fr-FR" sz="2000" i="1" dirty="0"/>
              <a:t> </a:t>
            </a:r>
            <a:r>
              <a:rPr lang="fr-FR" sz="2000" dirty="0" smtClean="0"/>
              <a:t>». </a:t>
            </a:r>
          </a:p>
          <a:p>
            <a:pPr marL="571500" lvl="1" indent="-171450">
              <a:spcBef>
                <a:spcPts val="0"/>
              </a:spcBef>
              <a:buFontTx/>
              <a:buChar char="-"/>
              <a:defRPr/>
            </a:pPr>
            <a:r>
              <a:rPr lang="fr-FR" dirty="0" smtClean="0"/>
              <a:t>Force de consommation: adolescents </a:t>
            </a:r>
            <a:r>
              <a:rPr lang="fr-FR" dirty="0"/>
              <a:t>de la classe moyenne </a:t>
            </a:r>
            <a:r>
              <a:rPr lang="fr-FR" sz="2000" dirty="0"/>
              <a:t>(principalement auditeurs </a:t>
            </a:r>
            <a:r>
              <a:rPr lang="fr-FR" sz="2000" dirty="0" smtClean="0"/>
              <a:t>et nouveaux </a:t>
            </a:r>
            <a:r>
              <a:rPr lang="fr-FR" sz="2000" dirty="0"/>
              <a:t>acheteurs de </a:t>
            </a:r>
            <a:r>
              <a:rPr lang="fr-FR" sz="2000" dirty="0" smtClean="0"/>
              <a:t>disques</a:t>
            </a:r>
            <a:r>
              <a:rPr lang="is-IS" sz="2000" dirty="0"/>
              <a:t> </a:t>
            </a:r>
            <a:r>
              <a:rPr lang="is-IS" sz="2000" dirty="0" smtClean="0"/>
              <a:t>grâce à l’argent de poche)</a:t>
            </a:r>
            <a:r>
              <a:rPr lang="is-IS" dirty="0" smtClean="0"/>
              <a:t>. </a:t>
            </a:r>
            <a:endParaRPr lang="fr-FR" dirty="0"/>
          </a:p>
          <a:p>
            <a:pPr marL="571500" lvl="1" indent="-171450">
              <a:spcBef>
                <a:spcPts val="0"/>
              </a:spcBef>
              <a:buFontTx/>
              <a:buChar char="-"/>
              <a:defRPr/>
            </a:pPr>
            <a:r>
              <a:rPr lang="fr-FR" dirty="0" smtClean="0"/>
              <a:t>Force de création: adolescents </a:t>
            </a:r>
            <a:r>
              <a:rPr lang="fr-FR" dirty="0"/>
              <a:t>de la classe </a:t>
            </a:r>
            <a:r>
              <a:rPr lang="fr-FR" dirty="0" smtClean="0"/>
              <a:t>ouvrière et des milieux les plus pauvres </a:t>
            </a:r>
            <a:r>
              <a:rPr lang="fr-FR" sz="2000" dirty="0"/>
              <a:t>(principalement auditeurs et musiciens de </a:t>
            </a:r>
            <a:r>
              <a:rPr lang="fr-FR" sz="2000" dirty="0" smtClean="0"/>
              <a:t>rock’n’roll) </a:t>
            </a:r>
            <a:endParaRPr lang="fr-FR" sz="2000" dirty="0"/>
          </a:p>
          <a:p>
            <a:pPr marL="0" indent="0">
              <a:buNone/>
            </a:pPr>
            <a:endParaRPr lang="fr-FR" dirty="0" smtClean="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Tree>
    <p:extLst>
      <p:ext uri="{BB962C8B-B14F-4D97-AF65-F5344CB8AC3E}">
        <p14:creationId xmlns="" xmlns:p14="http://schemas.microsoft.com/office/powerpoint/2010/main" val="120895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0585"/>
            <a:ext cx="9144000" cy="854396"/>
          </a:xfrm>
        </p:spPr>
        <p:txBody>
          <a:bodyPr>
            <a:normAutofit/>
          </a:bodyPr>
          <a:lstStyle/>
          <a:p>
            <a:r>
              <a:rPr lang="fr-FR" sz="3600" b="1" dirty="0" smtClean="0"/>
              <a:t>Évolutions culturelles et sociales</a:t>
            </a:r>
            <a:endParaRPr lang="fr-FR" sz="3600" b="1" dirty="0"/>
          </a:p>
        </p:txBody>
      </p:sp>
      <p:sp>
        <p:nvSpPr>
          <p:cNvPr id="3" name="Espace réservé du contenu 2"/>
          <p:cNvSpPr>
            <a:spLocks noGrp="1"/>
          </p:cNvSpPr>
          <p:nvPr>
            <p:ph idx="1"/>
          </p:nvPr>
        </p:nvSpPr>
        <p:spPr>
          <a:xfrm>
            <a:off x="141119" y="934981"/>
            <a:ext cx="5116624" cy="5120519"/>
          </a:xfrm>
        </p:spPr>
        <p:txBody>
          <a:bodyPr>
            <a:normAutofit/>
          </a:bodyPr>
          <a:lstStyle/>
          <a:p>
            <a:pPr marL="0" indent="0">
              <a:buNone/>
            </a:pPr>
            <a:r>
              <a:rPr lang="fr-FR" sz="2400" dirty="0" smtClean="0"/>
              <a:t>3/5- Rébellion</a:t>
            </a:r>
            <a:r>
              <a:rPr lang="fr-FR" sz="2400" dirty="0"/>
              <a:t> </a:t>
            </a:r>
            <a:r>
              <a:rPr lang="fr-FR" sz="2400" dirty="0" smtClean="0"/>
              <a:t>et affranchissement</a:t>
            </a:r>
          </a:p>
          <a:p>
            <a:pPr marL="0" indent="0">
              <a:buNone/>
            </a:pPr>
            <a:r>
              <a:rPr lang="fr-FR" sz="2000" dirty="0" smtClean="0"/>
              <a:t>-   Quête de liberté et d’évasion</a:t>
            </a:r>
            <a:endParaRPr lang="fr-FR" sz="2000" dirty="0"/>
          </a:p>
          <a:p>
            <a:pPr>
              <a:buFontTx/>
              <a:buChar char="-"/>
            </a:pPr>
            <a:r>
              <a:rPr lang="fr-FR" sz="2000" dirty="0" smtClean="0"/>
              <a:t>Rébellion contre l’ordre établi</a:t>
            </a:r>
          </a:p>
          <a:p>
            <a:pPr>
              <a:buFontTx/>
              <a:buChar char="-"/>
            </a:pPr>
            <a:r>
              <a:rPr lang="fr-FR" sz="2000" dirty="0" smtClean="0"/>
              <a:t>Look rebelle</a:t>
            </a:r>
          </a:p>
          <a:p>
            <a:pPr>
              <a:buFontTx/>
              <a:buChar char="-"/>
            </a:pPr>
            <a:endParaRPr lang="fr-FR" sz="2000" dirty="0">
              <a:solidFill>
                <a:schemeClr val="accent1"/>
              </a:solidFill>
            </a:endParaRPr>
          </a:p>
          <a:p>
            <a:pPr marL="0" indent="0">
              <a:buNone/>
            </a:pPr>
            <a:r>
              <a:rPr lang="fr-FR" sz="2000" dirty="0" smtClean="0">
                <a:solidFill>
                  <a:schemeClr val="accent1"/>
                </a:solidFill>
              </a:rPr>
              <a:t>(Extraits de </a:t>
            </a:r>
            <a:r>
              <a:rPr lang="fr-FR" sz="2000" i="1" dirty="0" smtClean="0">
                <a:solidFill>
                  <a:schemeClr val="accent1"/>
                </a:solidFill>
              </a:rPr>
              <a:t>The </a:t>
            </a:r>
            <a:r>
              <a:rPr lang="fr-FR" sz="2000" i="1" dirty="0">
                <a:solidFill>
                  <a:schemeClr val="accent1"/>
                </a:solidFill>
              </a:rPr>
              <a:t>Wild </a:t>
            </a:r>
            <a:r>
              <a:rPr lang="fr-FR" sz="2000" i="1" dirty="0" smtClean="0">
                <a:solidFill>
                  <a:schemeClr val="accent1"/>
                </a:solidFill>
              </a:rPr>
              <a:t>One, </a:t>
            </a:r>
            <a:r>
              <a:rPr lang="fr-FR" sz="2000" dirty="0" smtClean="0">
                <a:solidFill>
                  <a:schemeClr val="accent1"/>
                </a:solidFill>
              </a:rPr>
              <a:t>« </a:t>
            </a:r>
            <a:r>
              <a:rPr lang="fr-FR" sz="2000" i="1" dirty="0" smtClean="0">
                <a:solidFill>
                  <a:schemeClr val="accent1"/>
                </a:solidFill>
              </a:rPr>
              <a:t>L’équipée sauvage </a:t>
            </a:r>
            <a:r>
              <a:rPr lang="fr-FR" sz="2000" dirty="0" smtClean="0">
                <a:solidFill>
                  <a:schemeClr val="accent1"/>
                </a:solidFill>
              </a:rPr>
              <a:t> », László Benedek, avec Marlon Brando, 1953</a:t>
            </a:r>
            <a:r>
              <a:rPr lang="fr-FR" sz="2600" dirty="0" smtClean="0">
                <a:solidFill>
                  <a:schemeClr val="accent1"/>
                </a:solidFill>
              </a:rPr>
              <a:t>)</a:t>
            </a:r>
            <a:endParaRPr lang="fr-FR" sz="2600" dirty="0" smtClean="0"/>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pic>
        <p:nvPicPr>
          <p:cNvPr id="6" name="Image 5" descr="Capture d’écran 2018-11-29 à 11.30.43.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32602" y="1120754"/>
            <a:ext cx="3542959" cy="5202024"/>
          </a:xfrm>
          <a:prstGeom prst="rect">
            <a:avLst/>
          </a:prstGeom>
        </p:spPr>
      </p:pic>
    </p:spTree>
    <p:extLst>
      <p:ext uri="{BB962C8B-B14F-4D97-AF65-F5344CB8AC3E}">
        <p14:creationId xmlns="" xmlns:p14="http://schemas.microsoft.com/office/powerpoint/2010/main" val="120895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0585"/>
            <a:ext cx="9144000" cy="854396"/>
          </a:xfrm>
        </p:spPr>
        <p:txBody>
          <a:bodyPr>
            <a:normAutofit/>
          </a:bodyPr>
          <a:lstStyle/>
          <a:p>
            <a:r>
              <a:rPr lang="fr-FR" sz="3600" b="1" dirty="0" smtClean="0"/>
              <a:t>Évolutions culturelles et sociales</a:t>
            </a:r>
            <a:endParaRPr lang="fr-FR" sz="3600" b="1" dirty="0"/>
          </a:p>
        </p:txBody>
      </p:sp>
      <p:sp>
        <p:nvSpPr>
          <p:cNvPr id="3" name="Espace réservé du contenu 2"/>
          <p:cNvSpPr>
            <a:spLocks noGrp="1"/>
          </p:cNvSpPr>
          <p:nvPr>
            <p:ph idx="1"/>
          </p:nvPr>
        </p:nvSpPr>
        <p:spPr>
          <a:xfrm>
            <a:off x="141119" y="971277"/>
            <a:ext cx="8855148" cy="5254917"/>
          </a:xfrm>
        </p:spPr>
        <p:txBody>
          <a:bodyPr>
            <a:normAutofit/>
          </a:bodyPr>
          <a:lstStyle/>
          <a:p>
            <a:pPr marL="0" indent="0">
              <a:buNone/>
            </a:pPr>
            <a:r>
              <a:rPr lang="fr-FR" dirty="0" smtClean="0">
                <a:solidFill>
                  <a:prstClr val="black"/>
                </a:solidFill>
              </a:rPr>
              <a:t>4/5- </a:t>
            </a:r>
            <a:r>
              <a:rPr lang="fr-FR" dirty="0">
                <a:solidFill>
                  <a:prstClr val="black"/>
                </a:solidFill>
              </a:rPr>
              <a:t>poursuite de la politique de déségrégation mais difficile évolution du </a:t>
            </a:r>
            <a:r>
              <a:rPr lang="fr-FR" i="1" dirty="0" err="1">
                <a:solidFill>
                  <a:prstClr val="black"/>
                </a:solidFill>
              </a:rPr>
              <a:t>melting</a:t>
            </a:r>
            <a:r>
              <a:rPr lang="fr-FR" i="1" dirty="0">
                <a:solidFill>
                  <a:prstClr val="black"/>
                </a:solidFill>
              </a:rPr>
              <a:t> </a:t>
            </a:r>
            <a:r>
              <a:rPr lang="fr-FR" i="1" dirty="0" smtClean="0">
                <a:solidFill>
                  <a:prstClr val="black"/>
                </a:solidFill>
              </a:rPr>
              <a:t>pot, </a:t>
            </a:r>
            <a:endParaRPr lang="fr-FR" dirty="0">
              <a:solidFill>
                <a:prstClr val="black"/>
              </a:solidFill>
            </a:endParaRPr>
          </a:p>
          <a:p>
            <a:pPr marL="0" indent="0">
              <a:buNone/>
            </a:pPr>
            <a:r>
              <a:rPr lang="fr-FR" dirty="0" smtClean="0"/>
              <a:t>5/5- crise </a:t>
            </a:r>
            <a:r>
              <a:rPr lang="fr-FR" dirty="0"/>
              <a:t>de l’éducation et de </a:t>
            </a:r>
            <a:r>
              <a:rPr lang="fr-FR" dirty="0" smtClean="0"/>
              <a:t>l’enseignement </a:t>
            </a:r>
            <a:r>
              <a:rPr lang="fr-FR" sz="2600" dirty="0" smtClean="0">
                <a:solidFill>
                  <a:srgbClr val="4F81BD"/>
                </a:solidFill>
              </a:rPr>
              <a:t>(Extraits de </a:t>
            </a:r>
            <a:r>
              <a:rPr lang="fr-FR" sz="2600" i="1" dirty="0" smtClean="0">
                <a:solidFill>
                  <a:srgbClr val="4F81BD"/>
                </a:solidFill>
              </a:rPr>
              <a:t>The </a:t>
            </a:r>
            <a:r>
              <a:rPr lang="fr-FR" sz="2600" i="1" dirty="0">
                <a:solidFill>
                  <a:srgbClr val="4F81BD"/>
                </a:solidFill>
              </a:rPr>
              <a:t>Blackboard </a:t>
            </a:r>
            <a:r>
              <a:rPr lang="fr-FR" sz="2600" i="1" dirty="0" smtClean="0">
                <a:solidFill>
                  <a:srgbClr val="4F81BD"/>
                </a:solidFill>
              </a:rPr>
              <a:t>Jungle, </a:t>
            </a:r>
            <a:r>
              <a:rPr lang="fr-FR" sz="2600" dirty="0" smtClean="0">
                <a:solidFill>
                  <a:srgbClr val="4F81BD"/>
                </a:solidFill>
              </a:rPr>
              <a:t>« </a:t>
            </a:r>
            <a:r>
              <a:rPr lang="fr-FR" sz="2600" i="1" dirty="0" smtClean="0">
                <a:solidFill>
                  <a:srgbClr val="4F81BD"/>
                </a:solidFill>
              </a:rPr>
              <a:t>Graine de violence »</a:t>
            </a:r>
            <a:r>
              <a:rPr lang="fr-FR" sz="2600" dirty="0" smtClean="0">
                <a:solidFill>
                  <a:srgbClr val="4F81BD"/>
                </a:solidFill>
              </a:rPr>
              <a:t>), Richard Brooks, avec </a:t>
            </a:r>
            <a:r>
              <a:rPr lang="fr-FR" sz="2600" dirty="0">
                <a:solidFill>
                  <a:srgbClr val="4F81BD"/>
                </a:solidFill>
              </a:rPr>
              <a:t>Sidney </a:t>
            </a:r>
            <a:r>
              <a:rPr lang="fr-FR" sz="2600" dirty="0" smtClean="0">
                <a:solidFill>
                  <a:srgbClr val="4F81BD"/>
                </a:solidFill>
              </a:rPr>
              <a:t>Poitier, 1955)</a:t>
            </a:r>
            <a:r>
              <a:rPr lang="fr-FR" sz="2600" dirty="0" smtClean="0"/>
              <a:t>,</a:t>
            </a:r>
            <a:endParaRPr lang="fr-FR" sz="2600" dirty="0"/>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Tree>
    <p:extLst>
      <p:ext uri="{BB962C8B-B14F-4D97-AF65-F5344CB8AC3E}">
        <p14:creationId xmlns="" xmlns:p14="http://schemas.microsoft.com/office/powerpoint/2010/main" val="1208955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Émancipations musicales </a:t>
            </a:r>
            <a:endParaRPr lang="fr-FR" b="1" dirty="0"/>
          </a:p>
        </p:txBody>
      </p:sp>
      <p:sp>
        <p:nvSpPr>
          <p:cNvPr id="3" name="Espace réservé du contenu 2"/>
          <p:cNvSpPr>
            <a:spLocks noGrp="1"/>
          </p:cNvSpPr>
          <p:nvPr>
            <p:ph idx="1"/>
          </p:nvPr>
        </p:nvSpPr>
        <p:spPr/>
        <p:txBody>
          <a:bodyPr>
            <a:normAutofit fontScale="85000" lnSpcReduction="10000"/>
          </a:bodyPr>
          <a:lstStyle/>
          <a:p>
            <a:pPr marL="0" indent="0">
              <a:buNone/>
            </a:pPr>
            <a:r>
              <a:rPr lang="fr-FR" dirty="0"/>
              <a:t>1</a:t>
            </a:r>
            <a:r>
              <a:rPr lang="fr-FR" dirty="0" smtClean="0"/>
              <a:t>- Attrait des adolescents blancs pour la musique populaire des ghettos afro-américains, le rhythm’n’blues (jump blues, </a:t>
            </a:r>
            <a:r>
              <a:rPr lang="fr-FR" dirty="0" err="1" smtClean="0"/>
              <a:t>boogie</a:t>
            </a:r>
            <a:r>
              <a:rPr lang="fr-FR" dirty="0" smtClean="0"/>
              <a:t> </a:t>
            </a:r>
            <a:r>
              <a:rPr lang="fr-FR" dirty="0" err="1" smtClean="0"/>
              <a:t>woogie</a:t>
            </a:r>
            <a:r>
              <a:rPr lang="fr-FR" dirty="0" smtClean="0"/>
              <a:t>, </a:t>
            </a:r>
            <a:r>
              <a:rPr lang="fr-FR" dirty="0" err="1" smtClean="0"/>
              <a:t>honkers</a:t>
            </a:r>
            <a:r>
              <a:rPr lang="fr-FR" dirty="0" smtClean="0"/>
              <a:t> et </a:t>
            </a:r>
            <a:r>
              <a:rPr lang="fr-FR" dirty="0" err="1" smtClean="0"/>
              <a:t>shouters</a:t>
            </a:r>
            <a:r>
              <a:rPr lang="fr-FR" dirty="0" smtClean="0"/>
              <a:t>), </a:t>
            </a:r>
          </a:p>
          <a:p>
            <a:pPr marL="0" indent="0">
              <a:buNone/>
            </a:pPr>
            <a:r>
              <a:rPr lang="fr-FR" dirty="0"/>
              <a:t>2</a:t>
            </a:r>
            <a:r>
              <a:rPr lang="fr-FR" dirty="0" smtClean="0"/>
              <a:t>- désaveu des adolescents d’une partie de la </a:t>
            </a:r>
            <a:r>
              <a:rPr lang="fr-FR" dirty="0"/>
              <a:t>musique de </a:t>
            </a:r>
            <a:r>
              <a:rPr lang="fr-FR" dirty="0" smtClean="0"/>
              <a:t>variétés perçue comme une musique mielleuse, tiède, la musique des </a:t>
            </a:r>
            <a:r>
              <a:rPr lang="fr-FR" dirty="0"/>
              <a:t>« bons sentiments </a:t>
            </a:r>
            <a:r>
              <a:rPr lang="fr-FR" dirty="0" smtClean="0"/>
              <a:t>» </a:t>
            </a:r>
            <a:r>
              <a:rPr lang="fr-FR" sz="2000" dirty="0" smtClean="0">
                <a:solidFill>
                  <a:srgbClr val="4F81BD"/>
                </a:solidFill>
              </a:rPr>
              <a:t>(</a:t>
            </a:r>
            <a:r>
              <a:rPr lang="fr-FR" sz="2400" dirty="0" smtClean="0">
                <a:solidFill>
                  <a:srgbClr val="4F81BD"/>
                </a:solidFill>
              </a:rPr>
              <a:t>Écoute de </a:t>
            </a:r>
            <a:r>
              <a:rPr lang="fr-FR" sz="2400" i="1" dirty="0" smtClean="0">
                <a:solidFill>
                  <a:srgbClr val="4F81BD"/>
                </a:solidFill>
              </a:rPr>
              <a:t>How Much Is That </a:t>
            </a:r>
            <a:r>
              <a:rPr lang="fr-FR" sz="2400" i="1" dirty="0" err="1" smtClean="0">
                <a:solidFill>
                  <a:srgbClr val="4F81BD"/>
                </a:solidFill>
              </a:rPr>
              <a:t>Doggie</a:t>
            </a:r>
            <a:r>
              <a:rPr lang="fr-FR" sz="2400" i="1" dirty="0" smtClean="0">
                <a:solidFill>
                  <a:srgbClr val="4F81BD"/>
                </a:solidFill>
              </a:rPr>
              <a:t> In The </a:t>
            </a:r>
            <a:r>
              <a:rPr lang="fr-FR" sz="2400" i="1" dirty="0" err="1" smtClean="0">
                <a:solidFill>
                  <a:srgbClr val="4F81BD"/>
                </a:solidFill>
              </a:rPr>
              <a:t>Window</a:t>
            </a:r>
            <a:r>
              <a:rPr lang="fr-FR" sz="2400" dirty="0" smtClean="0">
                <a:solidFill>
                  <a:srgbClr val="4F81BD"/>
                </a:solidFill>
              </a:rPr>
              <a:t>, Patti Page, 1953)</a:t>
            </a:r>
            <a:r>
              <a:rPr lang="fr-FR" sz="2800" dirty="0" smtClean="0"/>
              <a:t>,</a:t>
            </a:r>
            <a:r>
              <a:rPr lang="fr-FR" sz="2400" dirty="0" smtClean="0">
                <a:solidFill>
                  <a:srgbClr val="4F81BD"/>
                </a:solidFill>
              </a:rPr>
              <a:t> </a:t>
            </a:r>
            <a:endParaRPr lang="fr-FR" dirty="0" smtClean="0"/>
          </a:p>
          <a:p>
            <a:pPr marL="0" indent="0">
              <a:buNone/>
            </a:pPr>
            <a:r>
              <a:rPr lang="fr-FR" dirty="0" smtClean="0"/>
              <a:t>3- détachement de certains aspects religieux et traditionnels de la musique country, </a:t>
            </a:r>
          </a:p>
          <a:p>
            <a:pPr marL="0" indent="0">
              <a:buNone/>
            </a:pPr>
            <a:r>
              <a:rPr lang="fr-FR" dirty="0" smtClean="0"/>
              <a:t>4- prise de distance avec le jazz qui évolue vers des genres moins populaires que ne l’était le swing. </a:t>
            </a:r>
            <a:endParaRPr lang="fr-FR" dirty="0"/>
          </a:p>
        </p:txBody>
      </p:sp>
      <p:sp>
        <p:nvSpPr>
          <p:cNvPr id="4" name="Espace réservé du pied de page 3"/>
          <p:cNvSpPr>
            <a:spLocks noGrp="1"/>
          </p:cNvSpPr>
          <p:nvPr>
            <p:ph type="ftr" sz="quarter" idx="11"/>
          </p:nvPr>
        </p:nvSpPr>
        <p:spPr/>
        <p:txBody>
          <a:bodyPr/>
          <a:lstStyle/>
          <a:p>
            <a:r>
              <a:rPr lang="fr-FR" smtClean="0"/>
              <a:t>Auditorium Colbert/Galerie Colbert – INHA/Paris 2018</a:t>
            </a:r>
            <a:endParaRPr lang="fr-FR"/>
          </a:p>
        </p:txBody>
      </p:sp>
    </p:spTree>
    <p:extLst>
      <p:ext uri="{BB962C8B-B14F-4D97-AF65-F5344CB8AC3E}">
        <p14:creationId xmlns="" xmlns:p14="http://schemas.microsoft.com/office/powerpoint/2010/main" val="646938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11042</TotalTime>
  <Words>5285</Words>
  <Application>Microsoft Office PowerPoint</Application>
  <PresentationFormat>Affichage à l'écran (4:3)</PresentationFormat>
  <Paragraphs>682</Paragraphs>
  <Slides>32</Slides>
  <Notes>32</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Le rock'n'roll étasunien des années 1950 et l'émancipation culturelle des adolescents. Guillaume GILLES</vt:lpstr>
      <vt:lpstr>Diapositive 2</vt:lpstr>
      <vt:lpstr>Diapositive 3</vt:lpstr>
      <vt:lpstr>Plan</vt:lpstr>
      <vt:lpstr>Évolutions culturelles et sociales</vt:lpstr>
      <vt:lpstr>Évolutions culturelles et sociales</vt:lpstr>
      <vt:lpstr>Évolutions culturelles et sociales</vt:lpstr>
      <vt:lpstr>Évolutions culturelles et sociales</vt:lpstr>
      <vt:lpstr>Émancipations musicales </vt:lpstr>
      <vt:lpstr>Évolutions technologiques et industrielles </vt:lpstr>
      <vt:lpstr>Évolutions technologiques et industrielles </vt:lpstr>
      <vt:lpstr>Évolutions technologiques et industrielles </vt:lpstr>
      <vt:lpstr>Évolutions technologiques et industrielles </vt:lpstr>
      <vt:lpstr>Évolutions technologiques et industrielles </vt:lpstr>
      <vt:lpstr>Le nouveau potentiel culturel et économique des adolescents </vt:lpstr>
      <vt:lpstr>Exploitation movies 1/4</vt:lpstr>
      <vt:lpstr>Exploitation movies 2/4</vt:lpstr>
      <vt:lpstr>Exploitation movies 3/4</vt:lpstr>
      <vt:lpstr>Exploitation movies 4/4</vt:lpstr>
      <vt:lpstr>Le nouveau potentiel culturel et économique des adolescents </vt:lpstr>
      <vt:lpstr>Le nouveau potentiel culturel et économique des adolescents </vt:lpstr>
      <vt:lpstr>Le nouveau potentiel culturel et économique des adolescents </vt:lpstr>
      <vt:lpstr>Le rockabilly ou l’affranchissement musical et social  de la jeunesse blanche: Elvis Presley – Sun sessions</vt:lpstr>
      <vt:lpstr>Autres figures du rockabilly en 1958 : </vt:lpstr>
      <vt:lpstr>Gene Vincent and his Blue Caps  Be-Bop-A-Lula</vt:lpstr>
      <vt:lpstr>Eddie Cochran – Twenty Flight Rock</vt:lpstr>
      <vt:lpstr>L’émancipation féminine dans le Rock’n’roll, l’exemple de Wanda Jackson</vt:lpstr>
      <vt:lpstr>Rock’n’roll afro-américain Little Richard – Ready Teddy / She’s Got It</vt:lpstr>
      <vt:lpstr> Émancipations et évolutions musicales.</vt:lpstr>
      <vt:lpstr> Émancipations et évolutions musicales.</vt:lpstr>
      <vt:lpstr> Émancipations et évolutions musicales.</vt:lpstr>
      <vt:lpstr>Conclusion   Bibliographie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rock'n'roll des années 1950 ou l'émancipation culturelle des adolescents américains.</dc:title>
  <dc:creator>Guillaume  Gilles</dc:creator>
  <cp:lastModifiedBy>TM</cp:lastModifiedBy>
  <cp:revision>177</cp:revision>
  <dcterms:created xsi:type="dcterms:W3CDTF">2018-11-21T20:20:17Z</dcterms:created>
  <dcterms:modified xsi:type="dcterms:W3CDTF">2019-01-22T07:45:46Z</dcterms:modified>
</cp:coreProperties>
</file>