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76" r:id="rId7"/>
    <p:sldId id="262" r:id="rId8"/>
    <p:sldId id="263" r:id="rId9"/>
    <p:sldId id="261" r:id="rId10"/>
    <p:sldId id="264" r:id="rId11"/>
    <p:sldId id="267" r:id="rId12"/>
    <p:sldId id="265" r:id="rId13"/>
    <p:sldId id="268" r:id="rId14"/>
    <p:sldId id="266" r:id="rId15"/>
    <p:sldId id="269" r:id="rId16"/>
    <p:sldId id="275" r:id="rId17"/>
    <p:sldId id="272" r:id="rId18"/>
    <p:sldId id="27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49" autoAdjust="0"/>
  </p:normalViewPr>
  <p:slideViewPr>
    <p:cSldViewPr snapToGrid="0" snapToObjects="1">
      <p:cViewPr varScale="1">
        <p:scale>
          <a:sx n="73" d="100"/>
          <a:sy n="73" d="100"/>
        </p:scale>
        <p:origin x="1476" y="66"/>
      </p:cViewPr>
      <p:guideLst>
        <p:guide orient="horz" pos="2160"/>
        <p:guide pos="2880"/>
      </p:guideLst>
    </p:cSldViewPr>
  </p:slideViewPr>
  <p:outlineViewPr>
    <p:cViewPr>
      <p:scale>
        <a:sx n="33" d="100"/>
        <a:sy n="33" d="100"/>
      </p:scale>
      <p:origin x="0" y="55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B35AB-5E01-C147-A94F-525EE5BE1453}" type="datetimeFigureOut">
              <a:rPr lang="en-US" smtClean="0"/>
              <a:t>2/19/2019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884502-7D2F-C543-B2C1-23023C626A6B}" type="slidenum">
              <a:rPr lang="en-US" smtClean="0"/>
              <a:t>‹N°›</a:t>
            </a:fld>
            <a:endParaRPr lang="en-US"/>
          </a:p>
        </p:txBody>
      </p:sp>
    </p:spTree>
    <p:extLst>
      <p:ext uri="{BB962C8B-B14F-4D97-AF65-F5344CB8AC3E}">
        <p14:creationId xmlns:p14="http://schemas.microsoft.com/office/powerpoint/2010/main" val="8151819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884502-7D2F-C543-B2C1-23023C626A6B}" type="slidenum">
              <a:rPr lang="en-US" smtClean="0"/>
              <a:t>1</a:t>
            </a:fld>
            <a:endParaRPr lang="en-US"/>
          </a:p>
        </p:txBody>
      </p:sp>
    </p:spTree>
    <p:extLst>
      <p:ext uri="{BB962C8B-B14F-4D97-AF65-F5344CB8AC3E}">
        <p14:creationId xmlns:p14="http://schemas.microsoft.com/office/powerpoint/2010/main" val="259213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US"/>
          </a:p>
        </p:txBody>
      </p:sp>
      <p:sp>
        <p:nvSpPr>
          <p:cNvPr id="4" name="Date Placeholder 3"/>
          <p:cNvSpPr>
            <a:spLocks noGrp="1"/>
          </p:cNvSpPr>
          <p:nvPr>
            <p:ph type="dt" sz="half" idx="10"/>
          </p:nvPr>
        </p:nvSpPr>
        <p:spPr/>
        <p:txBody>
          <a:bodyPr/>
          <a:lstStyle/>
          <a:p>
            <a:fld id="{EF29A0C9-EFCD-1B4F-8E2C-3284912B7F20}"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8CE2E-B798-414A-9C07-EFC6013F077E}" type="slidenum">
              <a:rPr lang="en-US" smtClean="0"/>
              <a:t>‹N°›</a:t>
            </a:fld>
            <a:endParaRPr lang="en-US"/>
          </a:p>
        </p:txBody>
      </p:sp>
    </p:spTree>
    <p:extLst>
      <p:ext uri="{BB962C8B-B14F-4D97-AF65-F5344CB8AC3E}">
        <p14:creationId xmlns:p14="http://schemas.microsoft.com/office/powerpoint/2010/main" val="210464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EF29A0C9-EFCD-1B4F-8E2C-3284912B7F20}"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8CE2E-B798-414A-9C07-EFC6013F077E}" type="slidenum">
              <a:rPr lang="en-US" smtClean="0"/>
              <a:t>‹N°›</a:t>
            </a:fld>
            <a:endParaRPr lang="en-US"/>
          </a:p>
        </p:txBody>
      </p:sp>
    </p:spTree>
    <p:extLst>
      <p:ext uri="{BB962C8B-B14F-4D97-AF65-F5344CB8AC3E}">
        <p14:creationId xmlns:p14="http://schemas.microsoft.com/office/powerpoint/2010/main" val="212499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EF29A0C9-EFCD-1B4F-8E2C-3284912B7F20}"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8CE2E-B798-414A-9C07-EFC6013F077E}" type="slidenum">
              <a:rPr lang="en-US" smtClean="0"/>
              <a:t>‹N°›</a:t>
            </a:fld>
            <a:endParaRPr lang="en-US"/>
          </a:p>
        </p:txBody>
      </p:sp>
    </p:spTree>
    <p:extLst>
      <p:ext uri="{BB962C8B-B14F-4D97-AF65-F5344CB8AC3E}">
        <p14:creationId xmlns:p14="http://schemas.microsoft.com/office/powerpoint/2010/main" val="92485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EF29A0C9-EFCD-1B4F-8E2C-3284912B7F20}"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8CE2E-B798-414A-9C07-EFC6013F077E}" type="slidenum">
              <a:rPr lang="en-US" smtClean="0"/>
              <a:t>‹N°›</a:t>
            </a:fld>
            <a:endParaRPr lang="en-US"/>
          </a:p>
        </p:txBody>
      </p:sp>
    </p:spTree>
    <p:extLst>
      <p:ext uri="{BB962C8B-B14F-4D97-AF65-F5344CB8AC3E}">
        <p14:creationId xmlns:p14="http://schemas.microsoft.com/office/powerpoint/2010/main" val="188167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EF29A0C9-EFCD-1B4F-8E2C-3284912B7F20}"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8CE2E-B798-414A-9C07-EFC6013F077E}" type="slidenum">
              <a:rPr lang="en-US" smtClean="0"/>
              <a:t>‹N°›</a:t>
            </a:fld>
            <a:endParaRPr lang="en-US"/>
          </a:p>
        </p:txBody>
      </p:sp>
    </p:spTree>
    <p:extLst>
      <p:ext uri="{BB962C8B-B14F-4D97-AF65-F5344CB8AC3E}">
        <p14:creationId xmlns:p14="http://schemas.microsoft.com/office/powerpoint/2010/main" val="55613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Date Placeholder 4"/>
          <p:cNvSpPr>
            <a:spLocks noGrp="1"/>
          </p:cNvSpPr>
          <p:nvPr>
            <p:ph type="dt" sz="half" idx="10"/>
          </p:nvPr>
        </p:nvSpPr>
        <p:spPr/>
        <p:txBody>
          <a:bodyPr/>
          <a:lstStyle/>
          <a:p>
            <a:fld id="{EF29A0C9-EFCD-1B4F-8E2C-3284912B7F20}"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8CE2E-B798-414A-9C07-EFC6013F077E}" type="slidenum">
              <a:rPr lang="en-US" smtClean="0"/>
              <a:t>‹N°›</a:t>
            </a:fld>
            <a:endParaRPr lang="en-US"/>
          </a:p>
        </p:txBody>
      </p:sp>
    </p:spTree>
    <p:extLst>
      <p:ext uri="{BB962C8B-B14F-4D97-AF65-F5344CB8AC3E}">
        <p14:creationId xmlns:p14="http://schemas.microsoft.com/office/powerpoint/2010/main" val="388432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7" name="Date Placeholder 6"/>
          <p:cNvSpPr>
            <a:spLocks noGrp="1"/>
          </p:cNvSpPr>
          <p:nvPr>
            <p:ph type="dt" sz="half" idx="10"/>
          </p:nvPr>
        </p:nvSpPr>
        <p:spPr/>
        <p:txBody>
          <a:bodyPr/>
          <a:lstStyle/>
          <a:p>
            <a:fld id="{EF29A0C9-EFCD-1B4F-8E2C-3284912B7F20}" type="datetimeFigureOut">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A8CE2E-B798-414A-9C07-EFC6013F077E}" type="slidenum">
              <a:rPr lang="en-US" smtClean="0"/>
              <a:t>‹N°›</a:t>
            </a:fld>
            <a:endParaRPr lang="en-US"/>
          </a:p>
        </p:txBody>
      </p:sp>
    </p:spTree>
    <p:extLst>
      <p:ext uri="{BB962C8B-B14F-4D97-AF65-F5344CB8AC3E}">
        <p14:creationId xmlns:p14="http://schemas.microsoft.com/office/powerpoint/2010/main" val="185573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Date Placeholder 2"/>
          <p:cNvSpPr>
            <a:spLocks noGrp="1"/>
          </p:cNvSpPr>
          <p:nvPr>
            <p:ph type="dt" sz="half" idx="10"/>
          </p:nvPr>
        </p:nvSpPr>
        <p:spPr/>
        <p:txBody>
          <a:bodyPr/>
          <a:lstStyle/>
          <a:p>
            <a:fld id="{EF29A0C9-EFCD-1B4F-8E2C-3284912B7F20}" type="datetimeFigureOut">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A8CE2E-B798-414A-9C07-EFC6013F077E}" type="slidenum">
              <a:rPr lang="en-US" smtClean="0"/>
              <a:t>‹N°›</a:t>
            </a:fld>
            <a:endParaRPr lang="en-US"/>
          </a:p>
        </p:txBody>
      </p:sp>
    </p:spTree>
    <p:extLst>
      <p:ext uri="{BB962C8B-B14F-4D97-AF65-F5344CB8AC3E}">
        <p14:creationId xmlns:p14="http://schemas.microsoft.com/office/powerpoint/2010/main" val="181662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9A0C9-EFCD-1B4F-8E2C-3284912B7F20}" type="datetimeFigureOut">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A8CE2E-B798-414A-9C07-EFC6013F077E}" type="slidenum">
              <a:rPr lang="en-US" smtClean="0"/>
              <a:t>‹N°›</a:t>
            </a:fld>
            <a:endParaRPr lang="en-US"/>
          </a:p>
        </p:txBody>
      </p:sp>
    </p:spTree>
    <p:extLst>
      <p:ext uri="{BB962C8B-B14F-4D97-AF65-F5344CB8AC3E}">
        <p14:creationId xmlns:p14="http://schemas.microsoft.com/office/powerpoint/2010/main" val="20480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EF29A0C9-EFCD-1B4F-8E2C-3284912B7F20}"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8CE2E-B798-414A-9C07-EFC6013F077E}" type="slidenum">
              <a:rPr lang="en-US" smtClean="0"/>
              <a:t>‹N°›</a:t>
            </a:fld>
            <a:endParaRPr lang="en-US"/>
          </a:p>
        </p:txBody>
      </p:sp>
    </p:spTree>
    <p:extLst>
      <p:ext uri="{BB962C8B-B14F-4D97-AF65-F5344CB8AC3E}">
        <p14:creationId xmlns:p14="http://schemas.microsoft.com/office/powerpoint/2010/main" val="36265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EF29A0C9-EFCD-1B4F-8E2C-3284912B7F20}"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8CE2E-B798-414A-9C07-EFC6013F077E}" type="slidenum">
              <a:rPr lang="en-US" smtClean="0"/>
              <a:t>‹N°›</a:t>
            </a:fld>
            <a:endParaRPr lang="en-US"/>
          </a:p>
        </p:txBody>
      </p:sp>
    </p:spTree>
    <p:extLst>
      <p:ext uri="{BB962C8B-B14F-4D97-AF65-F5344CB8AC3E}">
        <p14:creationId xmlns:p14="http://schemas.microsoft.com/office/powerpoint/2010/main" val="123379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9A0C9-EFCD-1B4F-8E2C-3284912B7F20}" type="datetimeFigureOut">
              <a:rPr lang="en-US" smtClean="0"/>
              <a:t>2/19/2019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8CE2E-B798-414A-9C07-EFC6013F077E}" type="slidenum">
              <a:rPr lang="en-US" smtClean="0"/>
              <a:t>‹N°›</a:t>
            </a:fld>
            <a:endParaRPr lang="en-US"/>
          </a:p>
        </p:txBody>
      </p:sp>
    </p:spTree>
    <p:extLst>
      <p:ext uri="{BB962C8B-B14F-4D97-AF65-F5344CB8AC3E}">
        <p14:creationId xmlns:p14="http://schemas.microsoft.com/office/powerpoint/2010/main" val="3174423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4720"/>
            <a:ext cx="7772400" cy="1470025"/>
          </a:xfrm>
        </p:spPr>
        <p:txBody>
          <a:bodyPr>
            <a:normAutofit/>
          </a:bodyPr>
          <a:lstStyle/>
          <a:p>
            <a:r>
              <a:rPr lang="en-US" sz="4800" i="1" dirty="0" smtClean="0">
                <a:latin typeface="Times"/>
                <a:cs typeface="Times"/>
              </a:rPr>
              <a:t>Par le film, je </a:t>
            </a:r>
            <a:r>
              <a:rPr lang="en-US" sz="4800" i="1" dirty="0" err="1" smtClean="0">
                <a:latin typeface="Times"/>
                <a:cs typeface="Times"/>
              </a:rPr>
              <a:t>m’élèverai</a:t>
            </a:r>
            <a:endParaRPr lang="en-US" sz="4800" i="1" dirty="0">
              <a:latin typeface="Times"/>
              <a:cs typeface="Times"/>
            </a:endParaRPr>
          </a:p>
        </p:txBody>
      </p:sp>
      <p:sp>
        <p:nvSpPr>
          <p:cNvPr id="3" name="Subtitle 2"/>
          <p:cNvSpPr>
            <a:spLocks noGrp="1"/>
          </p:cNvSpPr>
          <p:nvPr>
            <p:ph type="subTitle" idx="1"/>
          </p:nvPr>
        </p:nvSpPr>
        <p:spPr>
          <a:xfrm>
            <a:off x="1371600" y="3371206"/>
            <a:ext cx="6400800" cy="1752600"/>
          </a:xfrm>
        </p:spPr>
        <p:txBody>
          <a:bodyPr>
            <a:normAutofit fontScale="85000" lnSpcReduction="20000"/>
          </a:bodyPr>
          <a:lstStyle/>
          <a:p>
            <a:r>
              <a:rPr lang="en-US" dirty="0" smtClean="0">
                <a:solidFill>
                  <a:schemeClr val="tx1"/>
                </a:solidFill>
                <a:latin typeface="Times"/>
                <a:cs typeface="Times"/>
              </a:rPr>
              <a:t>Formation </a:t>
            </a:r>
            <a:r>
              <a:rPr lang="en-US" dirty="0" err="1" smtClean="0">
                <a:solidFill>
                  <a:schemeClr val="tx1"/>
                </a:solidFill>
                <a:latin typeface="Times"/>
                <a:cs typeface="Times"/>
              </a:rPr>
              <a:t>à</a:t>
            </a:r>
            <a:r>
              <a:rPr lang="en-US" dirty="0" smtClean="0">
                <a:solidFill>
                  <a:schemeClr val="tx1"/>
                </a:solidFill>
                <a:latin typeface="Times"/>
                <a:cs typeface="Times"/>
              </a:rPr>
              <a:t> la </a:t>
            </a:r>
            <a:r>
              <a:rPr lang="en-US" dirty="0" err="1" smtClean="0">
                <a:solidFill>
                  <a:schemeClr val="tx1"/>
                </a:solidFill>
                <a:latin typeface="Times"/>
                <a:cs typeface="Times"/>
              </a:rPr>
              <a:t>Cinémathèque</a:t>
            </a:r>
            <a:r>
              <a:rPr lang="en-US" dirty="0" smtClean="0">
                <a:solidFill>
                  <a:schemeClr val="tx1"/>
                </a:solidFill>
                <a:latin typeface="Times"/>
                <a:cs typeface="Times"/>
              </a:rPr>
              <a:t> </a:t>
            </a:r>
            <a:r>
              <a:rPr lang="en-US" dirty="0" err="1" smtClean="0">
                <a:solidFill>
                  <a:schemeClr val="tx1"/>
                </a:solidFill>
                <a:latin typeface="Times"/>
                <a:cs typeface="Times"/>
              </a:rPr>
              <a:t>française</a:t>
            </a:r>
            <a:endParaRPr lang="en-US" dirty="0" smtClean="0">
              <a:solidFill>
                <a:schemeClr val="tx1"/>
              </a:solidFill>
              <a:latin typeface="Times"/>
              <a:cs typeface="Times"/>
            </a:endParaRPr>
          </a:p>
          <a:p>
            <a:r>
              <a:rPr lang="en-US" dirty="0" smtClean="0">
                <a:solidFill>
                  <a:schemeClr val="tx1"/>
                </a:solidFill>
                <a:latin typeface="Times"/>
                <a:cs typeface="Times"/>
              </a:rPr>
              <a:t>“Arts et </a:t>
            </a:r>
            <a:r>
              <a:rPr lang="en-US" dirty="0" err="1" smtClean="0">
                <a:solidFill>
                  <a:schemeClr val="tx1"/>
                </a:solidFill>
                <a:latin typeface="Times"/>
                <a:cs typeface="Times"/>
              </a:rPr>
              <a:t>émancipation</a:t>
            </a:r>
            <a:r>
              <a:rPr lang="en-US" dirty="0" smtClean="0">
                <a:solidFill>
                  <a:schemeClr val="tx1"/>
                </a:solidFill>
                <a:latin typeface="Times"/>
                <a:cs typeface="Times"/>
              </a:rPr>
              <a:t>”</a:t>
            </a:r>
          </a:p>
          <a:p>
            <a:r>
              <a:rPr lang="en-US" dirty="0" smtClean="0">
                <a:solidFill>
                  <a:schemeClr val="tx1"/>
                </a:solidFill>
                <a:latin typeface="Times"/>
                <a:cs typeface="Times"/>
              </a:rPr>
              <a:t>Nora Philippe</a:t>
            </a:r>
          </a:p>
          <a:p>
            <a:r>
              <a:rPr lang="en-US" dirty="0" smtClean="0">
                <a:solidFill>
                  <a:schemeClr val="tx1"/>
                </a:solidFill>
                <a:latin typeface="Times"/>
                <a:cs typeface="Times"/>
              </a:rPr>
              <a:t>18/02/2019</a:t>
            </a:r>
            <a:endParaRPr lang="en-US" dirty="0">
              <a:solidFill>
                <a:schemeClr val="tx1"/>
              </a:solidFill>
              <a:latin typeface="Times"/>
              <a:cs typeface="Times"/>
            </a:endParaRPr>
          </a:p>
        </p:txBody>
      </p:sp>
    </p:spTree>
    <p:extLst>
      <p:ext uri="{BB962C8B-B14F-4D97-AF65-F5344CB8AC3E}">
        <p14:creationId xmlns:p14="http://schemas.microsoft.com/office/powerpoint/2010/main" val="2244720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114" y="580283"/>
            <a:ext cx="8229600" cy="5748605"/>
          </a:xfrm>
        </p:spPr>
        <p:txBody>
          <a:bodyPr>
            <a:normAutofit fontScale="92500" lnSpcReduction="10000"/>
          </a:bodyPr>
          <a:lstStyle/>
          <a:p>
            <a:pPr marL="0" indent="0">
              <a:buNone/>
            </a:pPr>
            <a:r>
              <a:rPr lang="en-US" u="sng" dirty="0" err="1" smtClean="0">
                <a:latin typeface="Times"/>
                <a:cs typeface="Times"/>
              </a:rPr>
              <a:t>Cheminements</a:t>
            </a:r>
            <a:r>
              <a:rPr lang="en-US" u="sng" dirty="0" smtClean="0">
                <a:latin typeface="Times"/>
                <a:cs typeface="Times"/>
              </a:rPr>
              <a:t> du Black Feminism</a:t>
            </a:r>
          </a:p>
          <a:p>
            <a:pPr marL="0" indent="0">
              <a:buNone/>
            </a:pPr>
            <a:r>
              <a:rPr lang="en-US" u="sng" dirty="0" err="1" smtClean="0">
                <a:latin typeface="Times"/>
                <a:cs typeface="Times"/>
              </a:rPr>
              <a:t>Réflexions</a:t>
            </a:r>
            <a:r>
              <a:rPr lang="en-US" u="sng" dirty="0" smtClean="0">
                <a:latin typeface="Times"/>
                <a:cs typeface="Times"/>
              </a:rPr>
              <a:t> </a:t>
            </a:r>
            <a:r>
              <a:rPr lang="en-US" u="sng" dirty="0" err="1" smtClean="0">
                <a:latin typeface="Times"/>
                <a:cs typeface="Times"/>
              </a:rPr>
              <a:t>sur</a:t>
            </a:r>
            <a:r>
              <a:rPr lang="en-US" u="sng" dirty="0" smtClean="0">
                <a:latin typeface="Times"/>
                <a:cs typeface="Times"/>
              </a:rPr>
              <a:t> le </a:t>
            </a:r>
            <a:r>
              <a:rPr lang="en-US" u="sng" dirty="0" err="1" smtClean="0">
                <a:latin typeface="Times"/>
                <a:cs typeface="Times"/>
              </a:rPr>
              <a:t>pouvoir</a:t>
            </a:r>
            <a:r>
              <a:rPr lang="en-US" u="sng" dirty="0" smtClean="0">
                <a:latin typeface="Times"/>
                <a:cs typeface="Times"/>
              </a:rPr>
              <a:t> des </a:t>
            </a:r>
            <a:r>
              <a:rPr lang="en-US" u="sng" dirty="0" err="1" smtClean="0">
                <a:latin typeface="Times"/>
                <a:cs typeface="Times"/>
              </a:rPr>
              <a:t>représentations</a:t>
            </a:r>
            <a:endParaRPr lang="en-US" u="sng" dirty="0" smtClean="0">
              <a:latin typeface="Times"/>
              <a:cs typeface="Times"/>
            </a:endParaRPr>
          </a:p>
          <a:p>
            <a:pPr marL="0" indent="0">
              <a:buNone/>
            </a:pPr>
            <a:r>
              <a:rPr lang="en-US" dirty="0" smtClean="0">
                <a:latin typeface="Times"/>
                <a:cs typeface="Times"/>
              </a:rPr>
              <a:t>(Combahee River, bell hooks)</a:t>
            </a:r>
          </a:p>
          <a:p>
            <a:pPr marL="0" indent="0">
              <a:buNone/>
            </a:pPr>
            <a:endParaRPr lang="en-US" dirty="0">
              <a:latin typeface="Times"/>
              <a:cs typeface="Times"/>
            </a:endParaRPr>
          </a:p>
          <a:p>
            <a:pPr marL="0" indent="0">
              <a:buNone/>
            </a:pPr>
            <a:r>
              <a:rPr lang="en-US" dirty="0" smtClean="0">
                <a:latin typeface="Times"/>
                <a:cs typeface="Times"/>
              </a:rPr>
              <a:t>“All the women are white, all the men are black, and some of us are brave.”</a:t>
            </a:r>
          </a:p>
          <a:p>
            <a:pPr marL="0" indent="0">
              <a:buNone/>
            </a:pPr>
            <a:r>
              <a:rPr lang="en-US" dirty="0" smtClean="0">
                <a:latin typeface="Times"/>
                <a:cs typeface="Times"/>
              </a:rPr>
              <a:t>“</a:t>
            </a:r>
            <a:r>
              <a:rPr lang="en-US" dirty="0" err="1" smtClean="0">
                <a:latin typeface="Times"/>
                <a:cs typeface="Times"/>
              </a:rPr>
              <a:t>Toutes</a:t>
            </a:r>
            <a:r>
              <a:rPr lang="en-US" dirty="0" smtClean="0">
                <a:latin typeface="Times"/>
                <a:cs typeface="Times"/>
              </a:rPr>
              <a:t> les femmes </a:t>
            </a:r>
            <a:r>
              <a:rPr lang="en-US" dirty="0" err="1" smtClean="0">
                <a:latin typeface="Times"/>
                <a:cs typeface="Times"/>
              </a:rPr>
              <a:t>sont</a:t>
            </a:r>
            <a:r>
              <a:rPr lang="en-US" dirty="0" smtClean="0">
                <a:latin typeface="Times"/>
                <a:cs typeface="Times"/>
              </a:rPr>
              <a:t> blanches, </a:t>
            </a:r>
            <a:r>
              <a:rPr lang="en-US" dirty="0" err="1" smtClean="0">
                <a:latin typeface="Times"/>
                <a:cs typeface="Times"/>
              </a:rPr>
              <a:t>tous</a:t>
            </a:r>
            <a:r>
              <a:rPr lang="en-US" dirty="0" smtClean="0">
                <a:latin typeface="Times"/>
                <a:cs typeface="Times"/>
              </a:rPr>
              <a:t> les </a:t>
            </a:r>
            <a:r>
              <a:rPr lang="en-US" dirty="0" err="1" smtClean="0">
                <a:latin typeface="Times"/>
                <a:cs typeface="Times"/>
              </a:rPr>
              <a:t>hommes</a:t>
            </a:r>
            <a:r>
              <a:rPr lang="en-US" dirty="0" smtClean="0">
                <a:latin typeface="Times"/>
                <a:cs typeface="Times"/>
              </a:rPr>
              <a:t> </a:t>
            </a:r>
            <a:r>
              <a:rPr lang="en-US" dirty="0" err="1" smtClean="0">
                <a:latin typeface="Times"/>
                <a:cs typeface="Times"/>
              </a:rPr>
              <a:t>sont</a:t>
            </a:r>
            <a:r>
              <a:rPr lang="en-US" dirty="0" smtClean="0">
                <a:latin typeface="Times"/>
                <a:cs typeface="Times"/>
              </a:rPr>
              <a:t> noirs, et </a:t>
            </a:r>
            <a:r>
              <a:rPr lang="en-US" dirty="0" err="1" smtClean="0">
                <a:latin typeface="Times"/>
                <a:cs typeface="Times"/>
              </a:rPr>
              <a:t>quelques</a:t>
            </a:r>
            <a:r>
              <a:rPr lang="en-US" dirty="0" smtClean="0">
                <a:latin typeface="Times"/>
                <a:cs typeface="Times"/>
              </a:rPr>
              <a:t> </a:t>
            </a:r>
            <a:r>
              <a:rPr lang="en-US" dirty="0" err="1" smtClean="0">
                <a:latin typeface="Times"/>
                <a:cs typeface="Times"/>
              </a:rPr>
              <a:t>unes</a:t>
            </a:r>
            <a:r>
              <a:rPr lang="en-US" dirty="0" smtClean="0">
                <a:latin typeface="Times"/>
                <a:cs typeface="Times"/>
              </a:rPr>
              <a:t> </a:t>
            </a:r>
            <a:r>
              <a:rPr lang="en-US" dirty="0" err="1" smtClean="0">
                <a:latin typeface="Times"/>
                <a:cs typeface="Times"/>
              </a:rPr>
              <a:t>d’entre</a:t>
            </a:r>
            <a:r>
              <a:rPr lang="en-US" dirty="0" smtClean="0">
                <a:latin typeface="Times"/>
                <a:cs typeface="Times"/>
              </a:rPr>
              <a:t> nous </a:t>
            </a:r>
            <a:r>
              <a:rPr lang="en-US" dirty="0" err="1" smtClean="0">
                <a:latin typeface="Times"/>
                <a:cs typeface="Times"/>
              </a:rPr>
              <a:t>ont</a:t>
            </a:r>
            <a:r>
              <a:rPr lang="en-US" dirty="0" smtClean="0">
                <a:latin typeface="Times"/>
                <a:cs typeface="Times"/>
              </a:rPr>
              <a:t> du courage.”</a:t>
            </a:r>
          </a:p>
          <a:p>
            <a:pPr marL="0" indent="0">
              <a:buNone/>
            </a:pPr>
            <a:endParaRPr lang="en-US" dirty="0" smtClean="0">
              <a:latin typeface="Times"/>
              <a:cs typeface="Times"/>
            </a:endParaRPr>
          </a:p>
          <a:p>
            <a:pPr marL="0" indent="0">
              <a:buNone/>
            </a:pPr>
            <a:r>
              <a:rPr lang="en-US" sz="2400" dirty="0" smtClean="0">
                <a:latin typeface="Times"/>
                <a:cs typeface="Times"/>
              </a:rPr>
              <a:t>Cf. </a:t>
            </a:r>
            <a:r>
              <a:rPr lang="en-US" sz="2400" i="1" dirty="0" smtClean="0">
                <a:latin typeface="Times"/>
                <a:cs typeface="Times"/>
              </a:rPr>
              <a:t>But some of us are brave</a:t>
            </a:r>
            <a:r>
              <a:rPr lang="en-US" sz="2400" dirty="0" smtClean="0">
                <a:latin typeface="Times"/>
                <a:cs typeface="Times"/>
              </a:rPr>
              <a:t>, Ed. Gloria T. Hull, Patricia Bell Scott, Barbara Smith, The Feminist </a:t>
            </a:r>
            <a:r>
              <a:rPr lang="en-US" sz="2400" dirty="0">
                <a:latin typeface="Times"/>
                <a:cs typeface="Times"/>
              </a:rPr>
              <a:t>P</a:t>
            </a:r>
            <a:r>
              <a:rPr lang="en-US" sz="2400" dirty="0" smtClean="0">
                <a:latin typeface="Times"/>
                <a:cs typeface="Times"/>
              </a:rPr>
              <a:t>ress, New York, 1982</a:t>
            </a:r>
          </a:p>
        </p:txBody>
      </p:sp>
      <p:graphicFrame>
        <p:nvGraphicFramePr>
          <p:cNvPr id="2" name="Table 1"/>
          <p:cNvGraphicFramePr>
            <a:graphicFrameLocks noGrp="1"/>
          </p:cNvGraphicFramePr>
          <p:nvPr>
            <p:extLst>
              <p:ext uri="{D42A27DB-BD31-4B8C-83A1-F6EECF244321}">
                <p14:modId xmlns:p14="http://schemas.microsoft.com/office/powerpoint/2010/main" val="465608889"/>
              </p:ext>
            </p:extLst>
          </p:nvPr>
        </p:nvGraphicFramePr>
        <p:xfrm>
          <a:off x="394114" y="2353973"/>
          <a:ext cx="8374930" cy="2551194"/>
        </p:xfrm>
        <a:graphic>
          <a:graphicData uri="http://schemas.openxmlformats.org/drawingml/2006/table">
            <a:tbl>
              <a:tblPr/>
              <a:tblGrid>
                <a:gridCol w="8374930">
                  <a:extLst>
                    <a:ext uri="{9D8B030D-6E8A-4147-A177-3AD203B41FA5}">
                      <a16:colId xmlns:a16="http://schemas.microsoft.com/office/drawing/2014/main" val="20000"/>
                    </a:ext>
                  </a:extLst>
                </a:gridCol>
              </a:tblGrid>
              <a:tr h="2551194">
                <a:tc>
                  <a:txBody>
                    <a:bodyPr/>
                    <a:lstStyle/>
                    <a:p>
                      <a:endParaRPr lang="en-US" dirty="0"/>
                    </a:p>
                  </a:txBody>
                  <a:tcPr>
                    <a:lnL w="12700" cmpd="sng">
                      <a:solidFill>
                        <a:scrgbClr r="0" g="0" b="0"/>
                      </a:solidFill>
                      <a:prstDash val="solid"/>
                    </a:lnL>
                    <a:lnR w="12700" cmpd="sng">
                      <a:solidFill>
                        <a:scrgbClr r="0" g="0" b="0"/>
                      </a:solidFill>
                      <a:prstDash val="solid"/>
                    </a:lnR>
                    <a:lnT w="12700" cmpd="sng">
                      <a:solidFill>
                        <a:scrgbClr r="0" g="0" b="0"/>
                      </a:solidFill>
                      <a:prstDash val="solid"/>
                    </a:lnT>
                    <a:lnB w="12700" cmpd="sng">
                      <a:solidFill>
                        <a:scrgbClr r="0" g="0" b="0"/>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78049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61094"/>
            <a:ext cx="8229600" cy="4525963"/>
          </a:xfrm>
        </p:spPr>
        <p:txBody>
          <a:bodyPr>
            <a:normAutofit/>
          </a:bodyPr>
          <a:lstStyle/>
          <a:p>
            <a:pPr marL="0" indent="0">
              <a:buNone/>
            </a:pPr>
            <a:r>
              <a:rPr lang="en-US" sz="2600" u="sng" dirty="0" err="1" smtClean="0">
                <a:latin typeface="Times New Roman"/>
                <a:cs typeface="Times New Roman"/>
              </a:rPr>
              <a:t>Expérience</a:t>
            </a:r>
            <a:r>
              <a:rPr lang="en-US" sz="2600" u="sng" dirty="0" smtClean="0">
                <a:latin typeface="Times New Roman"/>
                <a:cs typeface="Times New Roman"/>
              </a:rPr>
              <a:t> </a:t>
            </a:r>
            <a:r>
              <a:rPr lang="en-US" sz="2600" u="sng" dirty="0" err="1" smtClean="0">
                <a:latin typeface="Times New Roman"/>
                <a:cs typeface="Times New Roman"/>
              </a:rPr>
              <a:t>minoritaire</a:t>
            </a:r>
            <a:r>
              <a:rPr lang="en-US" sz="2600" u="sng" dirty="0" smtClean="0">
                <a:latin typeface="Times New Roman"/>
                <a:cs typeface="Times New Roman"/>
              </a:rPr>
              <a:t> et art </a:t>
            </a:r>
            <a:r>
              <a:rPr lang="en-US" sz="2600" u="sng" dirty="0" err="1" smtClean="0">
                <a:latin typeface="Times New Roman"/>
                <a:cs typeface="Times New Roman"/>
              </a:rPr>
              <a:t>vidéo</a:t>
            </a:r>
            <a:r>
              <a:rPr lang="en-US" sz="2600" u="sng" dirty="0" smtClean="0">
                <a:latin typeface="Times New Roman"/>
                <a:cs typeface="Times New Roman"/>
              </a:rPr>
              <a:t>: </a:t>
            </a:r>
            <a:r>
              <a:rPr lang="en-US" sz="2600" u="sng" dirty="0" err="1" smtClean="0">
                <a:latin typeface="Times New Roman"/>
                <a:cs typeface="Times New Roman"/>
              </a:rPr>
              <a:t>autour</a:t>
            </a:r>
            <a:r>
              <a:rPr lang="en-US" sz="2600" u="sng" dirty="0" smtClean="0">
                <a:latin typeface="Times New Roman"/>
                <a:cs typeface="Times New Roman"/>
              </a:rPr>
              <a:t> </a:t>
            </a:r>
            <a:r>
              <a:rPr lang="en-US" sz="2600" u="sng" dirty="0">
                <a:latin typeface="Times New Roman"/>
                <a:cs typeface="Times New Roman"/>
              </a:rPr>
              <a:t>de </a:t>
            </a:r>
            <a:r>
              <a:rPr lang="en-US" sz="2600" u="sng" dirty="0" err="1" smtClean="0">
                <a:latin typeface="Times New Roman"/>
                <a:cs typeface="Times New Roman"/>
              </a:rPr>
              <a:t>l’invisibilité</a:t>
            </a:r>
            <a:r>
              <a:rPr lang="en-US" sz="2600" u="sng" dirty="0" smtClean="0">
                <a:latin typeface="Times New Roman"/>
                <a:cs typeface="Times New Roman"/>
              </a:rPr>
              <a:t> (1</a:t>
            </a:r>
            <a:r>
              <a:rPr lang="en-US" sz="2600" u="sng" dirty="0">
                <a:latin typeface="Times New Roman"/>
                <a:cs typeface="Times New Roman"/>
              </a:rPr>
              <a:t>/2 </a:t>
            </a:r>
            <a:r>
              <a:rPr lang="en-US" sz="2600" u="sng" dirty="0" smtClean="0">
                <a:latin typeface="Times New Roman"/>
                <a:cs typeface="Times New Roman"/>
              </a:rPr>
              <a:t>):</a:t>
            </a:r>
          </a:p>
          <a:p>
            <a:pPr>
              <a:buFontTx/>
              <a:buChar char="-"/>
            </a:pPr>
            <a:r>
              <a:rPr lang="en-US" sz="2600" i="1" dirty="0" smtClean="0">
                <a:latin typeface="Times New Roman"/>
                <a:cs typeface="Times New Roman"/>
              </a:rPr>
              <a:t>Free, white and 21 </a:t>
            </a:r>
            <a:r>
              <a:rPr lang="en-US" sz="2600" dirty="0" smtClean="0">
                <a:latin typeface="Times New Roman"/>
                <a:cs typeface="Times New Roman"/>
              </a:rPr>
              <a:t>de </a:t>
            </a:r>
            <a:r>
              <a:rPr lang="en-US" sz="2600" dirty="0" err="1" smtClean="0">
                <a:latin typeface="Times New Roman"/>
                <a:cs typeface="Times New Roman"/>
              </a:rPr>
              <a:t>Howardena</a:t>
            </a:r>
            <a:r>
              <a:rPr lang="en-US" sz="2600" dirty="0" smtClean="0">
                <a:latin typeface="Times New Roman"/>
                <a:cs typeface="Times New Roman"/>
              </a:rPr>
              <a:t> </a:t>
            </a:r>
            <a:r>
              <a:rPr lang="en-US" sz="2600" dirty="0" err="1" smtClean="0">
                <a:latin typeface="Times New Roman"/>
                <a:cs typeface="Times New Roman"/>
              </a:rPr>
              <a:t>Pindell</a:t>
            </a:r>
            <a:r>
              <a:rPr lang="en-US" sz="2600" dirty="0" smtClean="0">
                <a:latin typeface="Times New Roman"/>
                <a:cs typeface="Times New Roman"/>
              </a:rPr>
              <a:t>, 1980</a:t>
            </a:r>
          </a:p>
          <a:p>
            <a:pPr marL="0" indent="0">
              <a:buNone/>
            </a:pPr>
            <a:r>
              <a:rPr lang="en-US" sz="2600" dirty="0" err="1" smtClean="0">
                <a:latin typeface="Times New Roman"/>
                <a:cs typeface="Times New Roman"/>
              </a:rPr>
              <a:t>Racisme</a:t>
            </a:r>
            <a:r>
              <a:rPr lang="en-US" sz="2600" dirty="0" smtClean="0">
                <a:latin typeface="Times New Roman"/>
                <a:cs typeface="Times New Roman"/>
              </a:rPr>
              <a:t> et </a:t>
            </a:r>
            <a:r>
              <a:rPr lang="en-US" sz="2600" dirty="0" err="1" smtClean="0">
                <a:latin typeface="Times New Roman"/>
                <a:cs typeface="Times New Roman"/>
              </a:rPr>
              <a:t>Lactification</a:t>
            </a:r>
            <a:r>
              <a:rPr lang="en-US" sz="2600" dirty="0" smtClean="0">
                <a:latin typeface="Times New Roman"/>
                <a:cs typeface="Times New Roman"/>
              </a:rPr>
              <a:t>, face </a:t>
            </a:r>
            <a:r>
              <a:rPr lang="en-US" sz="2600" dirty="0" err="1" smtClean="0">
                <a:latin typeface="Times New Roman"/>
                <a:cs typeface="Times New Roman"/>
              </a:rPr>
              <a:t>caméra</a:t>
            </a:r>
            <a:r>
              <a:rPr lang="en-US" sz="2600" dirty="0" smtClean="0">
                <a:latin typeface="Times New Roman"/>
                <a:cs typeface="Times New Roman"/>
              </a:rPr>
              <a:t> et </a:t>
            </a:r>
            <a:r>
              <a:rPr lang="en-US" sz="2600" dirty="0" err="1" smtClean="0">
                <a:latin typeface="Times New Roman"/>
                <a:cs typeface="Times New Roman"/>
              </a:rPr>
              <a:t>dédoublement</a:t>
            </a:r>
            <a:r>
              <a:rPr lang="en-US" sz="2600" dirty="0" smtClean="0">
                <a:latin typeface="Times New Roman"/>
                <a:cs typeface="Times New Roman"/>
              </a:rPr>
              <a:t>, la </a:t>
            </a:r>
            <a:r>
              <a:rPr lang="en-US" sz="2600" dirty="0" err="1" smtClean="0">
                <a:latin typeface="Times New Roman"/>
                <a:cs typeface="Times New Roman"/>
              </a:rPr>
              <a:t>faillite</a:t>
            </a:r>
            <a:r>
              <a:rPr lang="en-US" sz="2600" dirty="0" smtClean="0">
                <a:latin typeface="Times New Roman"/>
                <a:cs typeface="Times New Roman"/>
              </a:rPr>
              <a:t> du champ/</a:t>
            </a:r>
            <a:r>
              <a:rPr lang="en-US" sz="2600" dirty="0" err="1" smtClean="0">
                <a:latin typeface="Times New Roman"/>
                <a:cs typeface="Times New Roman"/>
              </a:rPr>
              <a:t>contre</a:t>
            </a:r>
            <a:r>
              <a:rPr lang="en-US" sz="2600" dirty="0" smtClean="0">
                <a:latin typeface="Times New Roman"/>
                <a:cs typeface="Times New Roman"/>
              </a:rPr>
              <a:t>-champ.</a:t>
            </a:r>
          </a:p>
          <a:p>
            <a:pPr marL="0" indent="0">
              <a:buNone/>
            </a:pPr>
            <a:endParaRPr lang="en-US" i="1" dirty="0" smtClean="0">
              <a:latin typeface="Times New Roman"/>
              <a:cs typeface="Times New Roman"/>
            </a:endParaRPr>
          </a:p>
        </p:txBody>
      </p:sp>
      <p:pic>
        <p:nvPicPr>
          <p:cNvPr id="2" name="Picture 1" descr="Pinde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19" y="2810755"/>
            <a:ext cx="4497218" cy="3376881"/>
          </a:xfrm>
          <a:prstGeom prst="rect">
            <a:avLst/>
          </a:prstGeom>
        </p:spPr>
      </p:pic>
      <p:sp>
        <p:nvSpPr>
          <p:cNvPr id="3" name="Rectangle 2"/>
          <p:cNvSpPr/>
          <p:nvPr/>
        </p:nvSpPr>
        <p:spPr>
          <a:xfrm>
            <a:off x="1887236" y="6233332"/>
            <a:ext cx="3633514" cy="369332"/>
          </a:xfrm>
          <a:prstGeom prst="rect">
            <a:avLst/>
          </a:prstGeom>
        </p:spPr>
        <p:txBody>
          <a:bodyPr wrap="none">
            <a:spAutoFit/>
          </a:bodyPr>
          <a:lstStyle/>
          <a:p>
            <a:r>
              <a:rPr lang="en-US" dirty="0">
                <a:latin typeface="Times New Roman"/>
                <a:cs typeface="Times New Roman"/>
              </a:rPr>
              <a:t>(Distribution: Le </a:t>
            </a:r>
            <a:r>
              <a:rPr lang="en-US" dirty="0" err="1">
                <a:latin typeface="Times New Roman"/>
                <a:cs typeface="Times New Roman"/>
              </a:rPr>
              <a:t>peuple</a:t>
            </a:r>
            <a:r>
              <a:rPr lang="en-US" dirty="0">
                <a:latin typeface="Times New Roman"/>
                <a:cs typeface="Times New Roman"/>
              </a:rPr>
              <a:t> qui </a:t>
            </a:r>
            <a:r>
              <a:rPr lang="en-US" dirty="0" err="1">
                <a:latin typeface="Times New Roman"/>
                <a:cs typeface="Times New Roman"/>
              </a:rPr>
              <a:t>manque</a:t>
            </a:r>
            <a:r>
              <a:rPr lang="en-US" dirty="0">
                <a:latin typeface="Times New Roman"/>
                <a:cs typeface="Times New Roman"/>
              </a:rPr>
              <a:t>)</a:t>
            </a:r>
          </a:p>
        </p:txBody>
      </p:sp>
      <p:sp>
        <p:nvSpPr>
          <p:cNvPr id="5" name="Rectangle 4"/>
          <p:cNvSpPr/>
          <p:nvPr/>
        </p:nvSpPr>
        <p:spPr>
          <a:xfrm>
            <a:off x="457200" y="6233332"/>
            <a:ext cx="1313180" cy="369332"/>
          </a:xfrm>
          <a:prstGeom prst="rect">
            <a:avLst/>
          </a:prstGeom>
        </p:spPr>
        <p:txBody>
          <a:bodyPr wrap="none">
            <a:spAutoFit/>
          </a:bodyPr>
          <a:lstStyle/>
          <a:p>
            <a:pPr>
              <a:buFont typeface="Wingdings" charset="0"/>
              <a:buChar char="Ø"/>
            </a:pPr>
            <a:r>
              <a:rPr lang="en-US" dirty="0">
                <a:solidFill>
                  <a:srgbClr val="000000"/>
                </a:solidFill>
                <a:latin typeface="Times New Roman"/>
                <a:cs typeface="Times New Roman"/>
              </a:rPr>
              <a:t>Projection</a:t>
            </a:r>
          </a:p>
        </p:txBody>
      </p:sp>
    </p:spTree>
    <p:extLst>
      <p:ext uri="{BB962C8B-B14F-4D97-AF65-F5344CB8AC3E}">
        <p14:creationId xmlns:p14="http://schemas.microsoft.com/office/powerpoint/2010/main" val="879501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2816"/>
            <a:ext cx="8229600" cy="2508624"/>
          </a:xfrm>
        </p:spPr>
        <p:txBody>
          <a:bodyPr>
            <a:normAutofit/>
          </a:bodyPr>
          <a:lstStyle/>
          <a:p>
            <a:pPr marL="0" indent="0">
              <a:buNone/>
            </a:pPr>
            <a:r>
              <a:rPr lang="en-US" sz="2800" u="sng" dirty="0" err="1" smtClean="0">
                <a:latin typeface="Times"/>
                <a:cs typeface="Times"/>
              </a:rPr>
              <a:t>Filmer</a:t>
            </a:r>
            <a:r>
              <a:rPr lang="en-US" sz="2800" u="sng" dirty="0" smtClean="0">
                <a:latin typeface="Times"/>
                <a:cs typeface="Times"/>
              </a:rPr>
              <a:t> </a:t>
            </a:r>
            <a:r>
              <a:rPr lang="en-US" sz="2800" u="sng" dirty="0" err="1" smtClean="0">
                <a:latin typeface="Times"/>
                <a:cs typeface="Times"/>
              </a:rPr>
              <a:t>l’Afrique</a:t>
            </a:r>
            <a:r>
              <a:rPr lang="en-US" sz="2800" u="sng" dirty="0" smtClean="0">
                <a:latin typeface="Times"/>
                <a:cs typeface="Times"/>
              </a:rPr>
              <a:t> </a:t>
            </a:r>
            <a:r>
              <a:rPr lang="en-US" sz="2800" u="sng" dirty="0" err="1" smtClean="0">
                <a:latin typeface="Times"/>
                <a:cs typeface="Times"/>
              </a:rPr>
              <a:t>depuis</a:t>
            </a:r>
            <a:r>
              <a:rPr lang="en-US" sz="2800" u="sng" dirty="0" smtClean="0">
                <a:latin typeface="Times"/>
                <a:cs typeface="Times"/>
              </a:rPr>
              <a:t> </a:t>
            </a:r>
            <a:r>
              <a:rPr lang="en-US" sz="2800" u="sng" dirty="0" err="1" smtClean="0">
                <a:latin typeface="Times"/>
                <a:cs typeface="Times"/>
              </a:rPr>
              <a:t>l’Europe</a:t>
            </a:r>
            <a:r>
              <a:rPr lang="en-US" sz="2800" u="sng" dirty="0" smtClean="0">
                <a:latin typeface="Times"/>
                <a:cs typeface="Times"/>
              </a:rPr>
              <a:t>: </a:t>
            </a:r>
            <a:r>
              <a:rPr lang="en-US" sz="2800" u="sng" dirty="0" err="1">
                <a:latin typeface="Times"/>
                <a:cs typeface="Times"/>
              </a:rPr>
              <a:t>f</a:t>
            </a:r>
            <a:r>
              <a:rPr lang="en-US" sz="2800" u="sng" dirty="0" err="1" smtClean="0">
                <a:latin typeface="Times"/>
                <a:cs typeface="Times"/>
              </a:rPr>
              <a:t>ilmer</a:t>
            </a:r>
            <a:r>
              <a:rPr lang="en-US" sz="2800" u="sng" dirty="0" smtClean="0">
                <a:latin typeface="Times"/>
                <a:cs typeface="Times"/>
              </a:rPr>
              <a:t> les </a:t>
            </a:r>
            <a:r>
              <a:rPr lang="en-US" sz="2800" u="sng" dirty="0" err="1" smtClean="0">
                <a:latin typeface="Times"/>
                <a:cs typeface="Times"/>
              </a:rPr>
              <a:t>objets</a:t>
            </a:r>
            <a:endParaRPr lang="en-US" sz="2800" dirty="0">
              <a:latin typeface="Times"/>
              <a:cs typeface="Times"/>
            </a:endParaRPr>
          </a:p>
          <a:p>
            <a:pPr marL="0" indent="0">
              <a:buNone/>
            </a:pPr>
            <a:r>
              <a:rPr lang="en-US" sz="2800" i="1" dirty="0" smtClean="0">
                <a:latin typeface="Times"/>
                <a:cs typeface="Times"/>
              </a:rPr>
              <a:t>Les statues </a:t>
            </a:r>
            <a:r>
              <a:rPr lang="en-US" sz="2800" i="1" dirty="0" err="1" smtClean="0">
                <a:latin typeface="Times"/>
                <a:cs typeface="Times"/>
              </a:rPr>
              <a:t>meurent</a:t>
            </a:r>
            <a:r>
              <a:rPr lang="en-US" sz="2800" i="1" dirty="0" smtClean="0">
                <a:latin typeface="Times"/>
                <a:cs typeface="Times"/>
              </a:rPr>
              <a:t> </a:t>
            </a:r>
            <a:r>
              <a:rPr lang="en-US" sz="2800" i="1" dirty="0" err="1" smtClean="0">
                <a:latin typeface="Times"/>
                <a:cs typeface="Times"/>
              </a:rPr>
              <a:t>aussi</a:t>
            </a:r>
            <a:r>
              <a:rPr lang="en-US" sz="2800" dirty="0" smtClean="0">
                <a:latin typeface="Times"/>
                <a:cs typeface="Times"/>
              </a:rPr>
              <a:t>, </a:t>
            </a:r>
            <a:r>
              <a:rPr lang="en-US" sz="2800" dirty="0" err="1" smtClean="0">
                <a:latin typeface="Times"/>
                <a:cs typeface="Times"/>
              </a:rPr>
              <a:t>d’Alain</a:t>
            </a:r>
            <a:r>
              <a:rPr lang="en-US" sz="2800" dirty="0" smtClean="0">
                <a:latin typeface="Times"/>
                <a:cs typeface="Times"/>
              </a:rPr>
              <a:t> </a:t>
            </a:r>
            <a:r>
              <a:rPr lang="en-US" sz="2800" dirty="0" err="1" smtClean="0">
                <a:latin typeface="Times"/>
                <a:cs typeface="Times"/>
              </a:rPr>
              <a:t>Resnais</a:t>
            </a:r>
            <a:r>
              <a:rPr lang="en-US" sz="2800" dirty="0" smtClean="0">
                <a:latin typeface="Times"/>
                <a:cs typeface="Times"/>
              </a:rPr>
              <a:t>, </a:t>
            </a:r>
            <a:r>
              <a:rPr lang="en-US" sz="2800" dirty="0" err="1" smtClean="0">
                <a:latin typeface="Times"/>
                <a:cs typeface="Times"/>
              </a:rPr>
              <a:t>scénario</a:t>
            </a:r>
            <a:r>
              <a:rPr lang="en-US" sz="2800" dirty="0" smtClean="0">
                <a:latin typeface="Times"/>
                <a:cs typeface="Times"/>
              </a:rPr>
              <a:t> de Chris Marker, 1953</a:t>
            </a:r>
            <a:endParaRPr lang="en-US" sz="2800" dirty="0">
              <a:latin typeface="Times"/>
              <a:cs typeface="Times"/>
            </a:endParaRPr>
          </a:p>
        </p:txBody>
      </p:sp>
      <p:pic>
        <p:nvPicPr>
          <p:cNvPr id="4" name="Picture 3" descr="vlcsnap-2009-12-11-20h15m08s1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04" y="2344281"/>
            <a:ext cx="4303263" cy="3253885"/>
          </a:xfrm>
          <a:prstGeom prst="rect">
            <a:avLst/>
          </a:prstGeom>
        </p:spPr>
      </p:pic>
      <p:pic>
        <p:nvPicPr>
          <p:cNvPr id="5" name="Picture 4" descr="hq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647" y="2344281"/>
            <a:ext cx="4338918" cy="3254189"/>
          </a:xfrm>
          <a:prstGeom prst="rect">
            <a:avLst/>
          </a:prstGeom>
        </p:spPr>
      </p:pic>
      <p:sp>
        <p:nvSpPr>
          <p:cNvPr id="2" name="TextBox 1"/>
          <p:cNvSpPr txBox="1"/>
          <p:nvPr/>
        </p:nvSpPr>
        <p:spPr>
          <a:xfrm>
            <a:off x="582704" y="6087484"/>
            <a:ext cx="6226716" cy="369332"/>
          </a:xfrm>
          <a:prstGeom prst="rect">
            <a:avLst/>
          </a:prstGeom>
          <a:noFill/>
        </p:spPr>
        <p:txBody>
          <a:bodyPr wrap="square" rtlCol="0">
            <a:spAutoFit/>
          </a:bodyPr>
          <a:lstStyle/>
          <a:p>
            <a:pPr>
              <a:buFont typeface="Wingdings" charset="0"/>
              <a:buChar char="Ø"/>
            </a:pPr>
            <a:r>
              <a:rPr lang="en-US" dirty="0">
                <a:solidFill>
                  <a:srgbClr val="000000"/>
                </a:solidFill>
                <a:latin typeface="Times New Roman"/>
                <a:cs typeface="Times New Roman"/>
              </a:rPr>
              <a:t>Projection</a:t>
            </a:r>
          </a:p>
        </p:txBody>
      </p:sp>
    </p:spTree>
    <p:extLst>
      <p:ext uri="{BB962C8B-B14F-4D97-AF65-F5344CB8AC3E}">
        <p14:creationId xmlns:p14="http://schemas.microsoft.com/office/powerpoint/2010/main" val="1742851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8439"/>
            <a:ext cx="8229600" cy="5283429"/>
          </a:xfrm>
        </p:spPr>
        <p:txBody>
          <a:bodyPr>
            <a:normAutofit fontScale="92500" lnSpcReduction="20000"/>
          </a:bodyPr>
          <a:lstStyle/>
          <a:p>
            <a:pPr marL="0" indent="0">
              <a:buNone/>
            </a:pPr>
            <a:r>
              <a:rPr lang="en-US" sz="2100" u="sng" dirty="0" smtClean="0">
                <a:latin typeface="Times New Roman"/>
                <a:cs typeface="Times New Roman"/>
              </a:rPr>
              <a:t>(suite) </a:t>
            </a:r>
            <a:r>
              <a:rPr lang="en-US" sz="2100" u="sng" dirty="0" err="1" smtClean="0">
                <a:latin typeface="Times New Roman"/>
                <a:cs typeface="Times New Roman"/>
              </a:rPr>
              <a:t>Une</a:t>
            </a:r>
            <a:r>
              <a:rPr lang="en-US" sz="2100" u="sng" dirty="0" smtClean="0">
                <a:latin typeface="Times New Roman"/>
                <a:cs typeface="Times New Roman"/>
              </a:rPr>
              <a:t> </a:t>
            </a:r>
            <a:r>
              <a:rPr lang="en-US" sz="2100" u="sng" dirty="0" err="1">
                <a:latin typeface="Times New Roman"/>
                <a:cs typeface="Times New Roman"/>
              </a:rPr>
              <a:t>voix</a:t>
            </a:r>
            <a:r>
              <a:rPr lang="en-US" sz="2100" u="sng" dirty="0">
                <a:latin typeface="Times New Roman"/>
                <a:cs typeface="Times New Roman"/>
              </a:rPr>
              <a:t> </a:t>
            </a:r>
            <a:r>
              <a:rPr lang="en-US" sz="2100" u="sng" dirty="0" err="1">
                <a:latin typeface="Times New Roman"/>
                <a:cs typeface="Times New Roman"/>
              </a:rPr>
              <a:t>à</a:t>
            </a:r>
            <a:r>
              <a:rPr lang="en-US" sz="2100" u="sng" dirty="0">
                <a:latin typeface="Times New Roman"/>
                <a:cs typeface="Times New Roman"/>
              </a:rPr>
              <a:t> </a:t>
            </a:r>
            <a:r>
              <a:rPr lang="en-US" sz="2100" u="sng" dirty="0" err="1">
                <a:latin typeface="Times New Roman"/>
                <a:cs typeface="Times New Roman"/>
              </a:rPr>
              <a:t>soi</a:t>
            </a:r>
            <a:r>
              <a:rPr lang="en-US" sz="2100" u="sng" dirty="0">
                <a:latin typeface="Times New Roman"/>
                <a:cs typeface="Times New Roman"/>
              </a:rPr>
              <a:t> : </a:t>
            </a:r>
            <a:r>
              <a:rPr lang="en-US" sz="2100" i="1" u="sng" dirty="0">
                <a:latin typeface="Times New Roman"/>
                <a:cs typeface="Times New Roman"/>
              </a:rPr>
              <a:t>La Noire de</a:t>
            </a:r>
            <a:r>
              <a:rPr lang="mr-IN" sz="2100" i="1" u="sng" dirty="0" smtClean="0">
                <a:latin typeface="Times New Roman"/>
                <a:cs typeface="Times New Roman"/>
              </a:rPr>
              <a:t>…</a:t>
            </a:r>
            <a:r>
              <a:rPr lang="fr-FR" sz="2100" u="sng" dirty="0" smtClean="0">
                <a:latin typeface="Times New Roman"/>
                <a:cs typeface="Times New Roman"/>
              </a:rPr>
              <a:t>Ousmane </a:t>
            </a:r>
            <a:r>
              <a:rPr lang="fr-FR" sz="2100" u="sng" dirty="0" err="1">
                <a:latin typeface="Times New Roman"/>
                <a:cs typeface="Times New Roman"/>
              </a:rPr>
              <a:t>Sembène</a:t>
            </a:r>
            <a:r>
              <a:rPr lang="fr-FR" sz="2100" u="sng" dirty="0">
                <a:latin typeface="Times New Roman"/>
                <a:cs typeface="Times New Roman"/>
              </a:rPr>
              <a:t>, France/Sénégal, 1966</a:t>
            </a:r>
            <a:endParaRPr lang="en-US" sz="2100" u="sng" dirty="0">
              <a:latin typeface="Times New Roman"/>
              <a:cs typeface="Times New Roman"/>
            </a:endParaRPr>
          </a:p>
          <a:p>
            <a:pPr marL="0" indent="0">
              <a:buNone/>
            </a:pPr>
            <a:endParaRPr lang="en-US" u="sng" dirty="0" smtClean="0">
              <a:latin typeface="Times New Roman"/>
              <a:cs typeface="Times New Roman"/>
            </a:endParaRPr>
          </a:p>
          <a:p>
            <a:pPr marL="0" indent="0">
              <a:buNone/>
            </a:pPr>
            <a:r>
              <a:rPr lang="en-US" sz="3300" u="sng" dirty="0" smtClean="0">
                <a:latin typeface="Times New Roman"/>
                <a:cs typeface="Times New Roman"/>
              </a:rPr>
              <a:t>Emancipation </a:t>
            </a:r>
            <a:r>
              <a:rPr lang="en-US" sz="3300" u="sng" dirty="0">
                <a:latin typeface="Times New Roman"/>
                <a:cs typeface="Times New Roman"/>
              </a:rPr>
              <a:t>et </a:t>
            </a:r>
            <a:r>
              <a:rPr lang="en-US" sz="3300" u="sng" dirty="0" err="1" smtClean="0">
                <a:latin typeface="Times New Roman"/>
                <a:cs typeface="Times New Roman"/>
              </a:rPr>
              <a:t>voix</a:t>
            </a:r>
            <a:r>
              <a:rPr lang="en-US" sz="3300" u="sng" dirty="0" smtClean="0">
                <a:latin typeface="Times New Roman"/>
                <a:cs typeface="Times New Roman"/>
              </a:rPr>
              <a:t>: </a:t>
            </a:r>
            <a:r>
              <a:rPr lang="en-US" sz="3300" u="sng" dirty="0" err="1" smtClean="0">
                <a:latin typeface="Times New Roman"/>
                <a:cs typeface="Times New Roman"/>
              </a:rPr>
              <a:t>autour</a:t>
            </a:r>
            <a:r>
              <a:rPr lang="en-US" sz="3300" u="sng" dirty="0" smtClean="0">
                <a:latin typeface="Times New Roman"/>
                <a:cs typeface="Times New Roman"/>
              </a:rPr>
              <a:t> de </a:t>
            </a:r>
            <a:r>
              <a:rPr lang="en-US" sz="3300" u="sng" dirty="0" err="1" smtClean="0">
                <a:latin typeface="Times New Roman"/>
                <a:cs typeface="Times New Roman"/>
              </a:rPr>
              <a:t>l’inaudible</a:t>
            </a:r>
            <a:r>
              <a:rPr lang="en-US" sz="3300" u="sng" dirty="0" smtClean="0">
                <a:latin typeface="Times New Roman"/>
                <a:cs typeface="Times New Roman"/>
              </a:rPr>
              <a:t> et du dire</a:t>
            </a:r>
            <a:r>
              <a:rPr lang="en-US" sz="3300" u="sng" dirty="0">
                <a:latin typeface="Times New Roman"/>
                <a:cs typeface="Times New Roman"/>
              </a:rPr>
              <a:t> </a:t>
            </a:r>
            <a:r>
              <a:rPr lang="en-US" sz="3300" u="sng" dirty="0" smtClean="0">
                <a:latin typeface="Times New Roman"/>
                <a:cs typeface="Times New Roman"/>
              </a:rPr>
              <a:t>- La </a:t>
            </a:r>
            <a:r>
              <a:rPr lang="en-US" sz="3300" u="sng" dirty="0" err="1" smtClean="0">
                <a:latin typeface="Times New Roman"/>
                <a:cs typeface="Times New Roman"/>
              </a:rPr>
              <a:t>typologie</a:t>
            </a:r>
            <a:r>
              <a:rPr lang="en-US" sz="3300" u="sng" dirty="0" smtClean="0">
                <a:latin typeface="Times New Roman"/>
                <a:cs typeface="Times New Roman"/>
              </a:rPr>
              <a:t> de Serge </a:t>
            </a:r>
            <a:r>
              <a:rPr lang="en-US" sz="3300" u="sng" dirty="0" err="1" smtClean="0">
                <a:latin typeface="Times New Roman"/>
                <a:cs typeface="Times New Roman"/>
              </a:rPr>
              <a:t>Daney</a:t>
            </a:r>
            <a:r>
              <a:rPr lang="en-US" sz="3300" u="sng" dirty="0" smtClean="0">
                <a:latin typeface="Times New Roman"/>
                <a:cs typeface="Times New Roman"/>
              </a:rPr>
              <a:t>:</a:t>
            </a:r>
          </a:p>
          <a:p>
            <a:pPr marL="0" indent="0">
              <a:buNone/>
            </a:pPr>
            <a:endParaRPr lang="en-US" sz="3300" dirty="0" smtClean="0">
              <a:latin typeface="Times New Roman"/>
              <a:cs typeface="Times New Roman"/>
            </a:endParaRPr>
          </a:p>
          <a:p>
            <a:r>
              <a:rPr lang="en-US" sz="3300" dirty="0" err="1" smtClean="0">
                <a:latin typeface="Times New Roman"/>
                <a:cs typeface="Times New Roman"/>
              </a:rPr>
              <a:t>Voix</a:t>
            </a:r>
            <a:r>
              <a:rPr lang="en-US" sz="3300" dirty="0" smtClean="0">
                <a:latin typeface="Times New Roman"/>
                <a:cs typeface="Times New Roman"/>
              </a:rPr>
              <a:t> off</a:t>
            </a:r>
          </a:p>
          <a:p>
            <a:r>
              <a:rPr lang="en-US" sz="3300" dirty="0" err="1" smtClean="0">
                <a:latin typeface="Times New Roman"/>
                <a:cs typeface="Times New Roman"/>
              </a:rPr>
              <a:t>Voix</a:t>
            </a:r>
            <a:r>
              <a:rPr lang="en-US" sz="3300" dirty="0" smtClean="0">
                <a:latin typeface="Times New Roman"/>
                <a:cs typeface="Times New Roman"/>
              </a:rPr>
              <a:t> in</a:t>
            </a:r>
          </a:p>
          <a:p>
            <a:r>
              <a:rPr lang="en-US" sz="3300" dirty="0" smtClean="0">
                <a:latin typeface="Times New Roman"/>
                <a:cs typeface="Times New Roman"/>
              </a:rPr>
              <a:t>Voice over</a:t>
            </a:r>
          </a:p>
          <a:p>
            <a:r>
              <a:rPr lang="en-US" sz="3300" dirty="0" err="1" smtClean="0">
                <a:latin typeface="Times New Roman"/>
                <a:cs typeface="Times New Roman"/>
              </a:rPr>
              <a:t>Voix</a:t>
            </a:r>
            <a:r>
              <a:rPr lang="en-US" sz="3300" dirty="0" smtClean="0">
                <a:latin typeface="Times New Roman"/>
                <a:cs typeface="Times New Roman"/>
              </a:rPr>
              <a:t> through</a:t>
            </a:r>
          </a:p>
          <a:p>
            <a:pPr marL="0" indent="0">
              <a:buNone/>
            </a:pPr>
            <a:endParaRPr lang="en-US" sz="1700" dirty="0" smtClean="0">
              <a:latin typeface="Times New Roman"/>
              <a:cs typeface="Times New Roman"/>
            </a:endParaRPr>
          </a:p>
          <a:p>
            <a:pPr marL="0" indent="0">
              <a:buNone/>
            </a:pPr>
            <a:r>
              <a:rPr lang="en-US" sz="1700" dirty="0" err="1" smtClean="0">
                <a:latin typeface="Times New Roman"/>
                <a:cs typeface="Times New Roman"/>
              </a:rPr>
              <a:t>Référence</a:t>
            </a:r>
            <a:r>
              <a:rPr lang="en-US" sz="1700" dirty="0" smtClean="0">
                <a:latin typeface="Times New Roman"/>
                <a:cs typeface="Times New Roman"/>
              </a:rPr>
              <a:t>: </a:t>
            </a:r>
            <a:r>
              <a:rPr lang="fr-FR" sz="1800" dirty="0">
                <a:latin typeface="Times New Roman"/>
                <a:cs typeface="Times New Roman"/>
              </a:rPr>
              <a:t> Serge DANEY , « L’orgue et l’aspirateur (Bresson, le Diable, la voix off  et quelques autres) </a:t>
            </a:r>
            <a:r>
              <a:rPr lang="fr-FR" sz="1800" dirty="0" smtClean="0">
                <a:latin typeface="Times New Roman"/>
                <a:cs typeface="Times New Roman"/>
              </a:rPr>
              <a:t>» (</a:t>
            </a:r>
            <a:r>
              <a:rPr lang="fr-FR" sz="1800" dirty="0">
                <a:latin typeface="Times New Roman"/>
                <a:cs typeface="Times New Roman"/>
              </a:rPr>
              <a:t>1977), dans </a:t>
            </a:r>
            <a:r>
              <a:rPr lang="fr-FR" sz="1800" i="1" dirty="0">
                <a:latin typeface="Times New Roman"/>
                <a:cs typeface="Times New Roman"/>
              </a:rPr>
              <a:t>La Rampe </a:t>
            </a:r>
            <a:r>
              <a:rPr lang="fr-FR" sz="1800" dirty="0">
                <a:latin typeface="Times New Roman"/>
                <a:cs typeface="Times New Roman"/>
              </a:rPr>
              <a:t>. Cahier critique, 1970-1982 , Paris, Cahiers du cinéma-Gallimard, 1983</a:t>
            </a:r>
            <a:endParaRPr lang="en-US" sz="1700" dirty="0" smtClean="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1735719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noire-de---ousmane-sembene.jpg"/>
          <p:cNvPicPr>
            <a:picLocks noGrp="1" noChangeAspect="1"/>
          </p:cNvPicPr>
          <p:nvPr>
            <p:ph idx="1"/>
          </p:nvPr>
        </p:nvPicPr>
        <p:blipFill>
          <a:blip r:embed="rId2">
            <a:extLst>
              <a:ext uri="{28A0092B-C50C-407E-A947-70E740481C1C}">
                <a14:useLocalDpi xmlns:a14="http://schemas.microsoft.com/office/drawing/2010/main" val="0"/>
              </a:ext>
            </a:extLst>
          </a:blip>
          <a:srcRect t="12245" b="12245"/>
          <a:stretch>
            <a:fillRect/>
          </a:stretch>
        </p:blipFill>
        <p:spPr>
          <a:xfrm>
            <a:off x="457200" y="2061329"/>
            <a:ext cx="7455647" cy="4100319"/>
          </a:xfrm>
        </p:spPr>
      </p:pic>
      <p:sp>
        <p:nvSpPr>
          <p:cNvPr id="5" name="Content Placeholder 2"/>
          <p:cNvSpPr txBox="1">
            <a:spLocks/>
          </p:cNvSpPr>
          <p:nvPr/>
        </p:nvSpPr>
        <p:spPr>
          <a:xfrm>
            <a:off x="457200" y="449729"/>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u="sng" dirty="0" err="1" smtClean="0">
                <a:latin typeface="Times New Roman"/>
                <a:cs typeface="Times New Roman"/>
              </a:rPr>
              <a:t>Filmer</a:t>
            </a:r>
            <a:r>
              <a:rPr lang="en-US" sz="2800" u="sng" dirty="0" smtClean="0">
                <a:latin typeface="Times New Roman"/>
                <a:cs typeface="Times New Roman"/>
              </a:rPr>
              <a:t> </a:t>
            </a:r>
            <a:r>
              <a:rPr lang="en-US" sz="2800" u="sng" dirty="0" err="1" smtClean="0">
                <a:latin typeface="Times New Roman"/>
                <a:cs typeface="Times New Roman"/>
              </a:rPr>
              <a:t>l’Afrique</a:t>
            </a:r>
            <a:r>
              <a:rPr lang="en-US" sz="2800" u="sng" dirty="0" smtClean="0">
                <a:latin typeface="Times New Roman"/>
                <a:cs typeface="Times New Roman"/>
              </a:rPr>
              <a:t> </a:t>
            </a:r>
            <a:r>
              <a:rPr lang="en-US" sz="2800" u="sng" dirty="0" err="1" smtClean="0">
                <a:latin typeface="Times New Roman"/>
                <a:cs typeface="Times New Roman"/>
              </a:rPr>
              <a:t>depuis</a:t>
            </a:r>
            <a:r>
              <a:rPr lang="en-US" sz="2800" u="sng" dirty="0" smtClean="0">
                <a:latin typeface="Times New Roman"/>
                <a:cs typeface="Times New Roman"/>
              </a:rPr>
              <a:t> </a:t>
            </a:r>
            <a:r>
              <a:rPr lang="en-US" sz="2800" u="sng" dirty="0" err="1" smtClean="0">
                <a:latin typeface="Times New Roman"/>
                <a:cs typeface="Times New Roman"/>
              </a:rPr>
              <a:t>l’Afrique</a:t>
            </a:r>
            <a:r>
              <a:rPr lang="en-US" sz="2800" u="sng" dirty="0" smtClean="0">
                <a:latin typeface="Times New Roman"/>
                <a:cs typeface="Times New Roman"/>
              </a:rPr>
              <a:t>: </a:t>
            </a:r>
            <a:r>
              <a:rPr lang="en-US" sz="2800" u="sng" dirty="0" err="1" smtClean="0">
                <a:latin typeface="Times New Roman"/>
                <a:cs typeface="Times New Roman"/>
              </a:rPr>
              <a:t>Une</a:t>
            </a:r>
            <a:r>
              <a:rPr lang="en-US" sz="2800" u="sng" dirty="0" smtClean="0">
                <a:latin typeface="Times New Roman"/>
                <a:cs typeface="Times New Roman"/>
              </a:rPr>
              <a:t> </a:t>
            </a:r>
            <a:r>
              <a:rPr lang="en-US" sz="2800" u="sng" dirty="0" err="1" smtClean="0">
                <a:latin typeface="Times New Roman"/>
                <a:cs typeface="Times New Roman"/>
              </a:rPr>
              <a:t>voix</a:t>
            </a:r>
            <a:r>
              <a:rPr lang="en-US" sz="2800" u="sng" dirty="0" smtClean="0">
                <a:latin typeface="Times New Roman"/>
                <a:cs typeface="Times New Roman"/>
              </a:rPr>
              <a:t> </a:t>
            </a:r>
            <a:r>
              <a:rPr lang="en-US" sz="2800" u="sng" dirty="0" err="1" smtClean="0">
                <a:latin typeface="Times New Roman"/>
                <a:cs typeface="Times New Roman"/>
              </a:rPr>
              <a:t>à</a:t>
            </a:r>
            <a:r>
              <a:rPr lang="en-US" sz="2800" u="sng" dirty="0" smtClean="0">
                <a:latin typeface="Times New Roman"/>
                <a:cs typeface="Times New Roman"/>
              </a:rPr>
              <a:t> </a:t>
            </a:r>
            <a:r>
              <a:rPr lang="en-US" sz="2800" u="sng" dirty="0" err="1" smtClean="0">
                <a:latin typeface="Times New Roman"/>
                <a:cs typeface="Times New Roman"/>
              </a:rPr>
              <a:t>soi</a:t>
            </a:r>
            <a:r>
              <a:rPr lang="en-US" sz="2800" u="sng" dirty="0">
                <a:latin typeface="Times New Roman"/>
                <a:cs typeface="Times New Roman"/>
              </a:rPr>
              <a:t> </a:t>
            </a:r>
            <a:r>
              <a:rPr lang="en-US" sz="2800" u="sng" dirty="0" smtClean="0">
                <a:latin typeface="Times New Roman"/>
                <a:cs typeface="Times New Roman"/>
              </a:rPr>
              <a:t>:</a:t>
            </a:r>
            <a:r>
              <a:rPr lang="en-US" sz="2800" dirty="0" smtClean="0">
                <a:latin typeface="Times New Roman"/>
                <a:cs typeface="Times New Roman"/>
              </a:rPr>
              <a:t> </a:t>
            </a:r>
          </a:p>
          <a:p>
            <a:pPr marL="0" indent="0">
              <a:buFont typeface="Arial"/>
              <a:buNone/>
            </a:pPr>
            <a:r>
              <a:rPr lang="en-US" sz="2800" i="1" dirty="0" smtClean="0">
                <a:latin typeface="Times New Roman"/>
                <a:cs typeface="Times New Roman"/>
              </a:rPr>
              <a:t>La Noire de</a:t>
            </a:r>
            <a:r>
              <a:rPr lang="mr-IN" sz="2800" i="1" dirty="0" smtClean="0">
                <a:latin typeface="Times New Roman"/>
                <a:cs typeface="Times New Roman"/>
              </a:rPr>
              <a:t>…</a:t>
            </a:r>
            <a:r>
              <a:rPr lang="fr-FR" sz="2800" i="1" dirty="0">
                <a:latin typeface="Times New Roman"/>
                <a:cs typeface="Times New Roman"/>
              </a:rPr>
              <a:t> </a:t>
            </a:r>
            <a:r>
              <a:rPr lang="fr-FR" sz="2800" dirty="0" smtClean="0">
                <a:latin typeface="Times New Roman"/>
                <a:cs typeface="Times New Roman"/>
              </a:rPr>
              <a:t>Ousmane </a:t>
            </a:r>
            <a:r>
              <a:rPr lang="fr-FR" sz="2800" dirty="0" err="1" smtClean="0">
                <a:latin typeface="Times New Roman"/>
                <a:cs typeface="Times New Roman"/>
              </a:rPr>
              <a:t>Sembène</a:t>
            </a:r>
            <a:r>
              <a:rPr lang="fr-FR" sz="2800" dirty="0" smtClean="0">
                <a:latin typeface="Times New Roman"/>
                <a:cs typeface="Times New Roman"/>
              </a:rPr>
              <a:t>, France/Sénégal, 1966</a:t>
            </a:r>
            <a:endParaRPr lang="en-US" sz="2800" dirty="0">
              <a:latin typeface="Times New Roman"/>
              <a:cs typeface="Times New Roman"/>
            </a:endParaRPr>
          </a:p>
        </p:txBody>
      </p:sp>
      <p:sp>
        <p:nvSpPr>
          <p:cNvPr id="2" name="Rectangle 1"/>
          <p:cNvSpPr/>
          <p:nvPr/>
        </p:nvSpPr>
        <p:spPr>
          <a:xfrm>
            <a:off x="457200" y="6233333"/>
            <a:ext cx="1313180" cy="369332"/>
          </a:xfrm>
          <a:prstGeom prst="rect">
            <a:avLst/>
          </a:prstGeom>
        </p:spPr>
        <p:txBody>
          <a:bodyPr wrap="none">
            <a:spAutoFit/>
          </a:bodyPr>
          <a:lstStyle/>
          <a:p>
            <a:pPr>
              <a:buFont typeface="Wingdings" charset="0"/>
              <a:buChar char="Ø"/>
            </a:pPr>
            <a:r>
              <a:rPr lang="en-US" dirty="0">
                <a:solidFill>
                  <a:srgbClr val="000000"/>
                </a:solidFill>
                <a:latin typeface="Times New Roman"/>
                <a:cs typeface="Times New Roman"/>
              </a:rPr>
              <a:t>Projection</a:t>
            </a:r>
          </a:p>
        </p:txBody>
      </p:sp>
    </p:spTree>
    <p:extLst>
      <p:ext uri="{BB962C8B-B14F-4D97-AF65-F5344CB8AC3E}">
        <p14:creationId xmlns:p14="http://schemas.microsoft.com/office/powerpoint/2010/main" val="6714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797" y="427000"/>
            <a:ext cx="8229600" cy="6032741"/>
          </a:xfrm>
        </p:spPr>
        <p:txBody>
          <a:bodyPr>
            <a:normAutofit/>
          </a:bodyPr>
          <a:lstStyle/>
          <a:p>
            <a:pPr marL="0" indent="0">
              <a:buNone/>
            </a:pPr>
            <a:r>
              <a:rPr lang="en-US" sz="1800" u="sng" dirty="0">
                <a:latin typeface="Times New Roman"/>
                <a:cs typeface="Times New Roman"/>
              </a:rPr>
              <a:t>(suite) </a:t>
            </a:r>
            <a:r>
              <a:rPr lang="en-US" sz="1800" u="sng" dirty="0" err="1">
                <a:latin typeface="Times New Roman"/>
                <a:cs typeface="Times New Roman"/>
              </a:rPr>
              <a:t>Une</a:t>
            </a:r>
            <a:r>
              <a:rPr lang="en-US" sz="1800" u="sng" dirty="0">
                <a:latin typeface="Times New Roman"/>
                <a:cs typeface="Times New Roman"/>
              </a:rPr>
              <a:t> </a:t>
            </a:r>
            <a:r>
              <a:rPr lang="en-US" sz="1800" u="sng" dirty="0" err="1">
                <a:latin typeface="Times New Roman"/>
                <a:cs typeface="Times New Roman"/>
              </a:rPr>
              <a:t>voix</a:t>
            </a:r>
            <a:r>
              <a:rPr lang="en-US" sz="1800" u="sng" dirty="0">
                <a:latin typeface="Times New Roman"/>
                <a:cs typeface="Times New Roman"/>
              </a:rPr>
              <a:t> </a:t>
            </a:r>
            <a:r>
              <a:rPr lang="en-US" sz="1800" u="sng" dirty="0" err="1">
                <a:latin typeface="Times New Roman"/>
                <a:cs typeface="Times New Roman"/>
              </a:rPr>
              <a:t>à</a:t>
            </a:r>
            <a:r>
              <a:rPr lang="en-US" sz="1800" u="sng" dirty="0">
                <a:latin typeface="Times New Roman"/>
                <a:cs typeface="Times New Roman"/>
              </a:rPr>
              <a:t> </a:t>
            </a:r>
            <a:r>
              <a:rPr lang="en-US" sz="1800" u="sng" dirty="0" err="1">
                <a:latin typeface="Times New Roman"/>
                <a:cs typeface="Times New Roman"/>
              </a:rPr>
              <a:t>soi</a:t>
            </a:r>
            <a:r>
              <a:rPr lang="en-US" sz="1800" u="sng" dirty="0">
                <a:latin typeface="Times New Roman"/>
                <a:cs typeface="Times New Roman"/>
              </a:rPr>
              <a:t> : </a:t>
            </a:r>
            <a:r>
              <a:rPr lang="en-US" sz="1800" i="1" u="sng" dirty="0">
                <a:latin typeface="Times New Roman"/>
                <a:cs typeface="Times New Roman"/>
              </a:rPr>
              <a:t>La Noire de</a:t>
            </a:r>
            <a:r>
              <a:rPr lang="mr-IN" sz="1800" i="1" u="sng" dirty="0">
                <a:latin typeface="Times New Roman"/>
                <a:cs typeface="Times New Roman"/>
              </a:rPr>
              <a:t>…</a:t>
            </a:r>
            <a:r>
              <a:rPr lang="fr-FR" sz="1800" u="sng" dirty="0">
                <a:latin typeface="Times New Roman"/>
                <a:cs typeface="Times New Roman"/>
              </a:rPr>
              <a:t>Ousmane </a:t>
            </a:r>
            <a:r>
              <a:rPr lang="fr-FR" sz="1800" u="sng" dirty="0" err="1">
                <a:latin typeface="Times New Roman"/>
                <a:cs typeface="Times New Roman"/>
              </a:rPr>
              <a:t>Sembène</a:t>
            </a:r>
            <a:r>
              <a:rPr lang="fr-FR" sz="1800" u="sng" dirty="0">
                <a:latin typeface="Times New Roman"/>
                <a:cs typeface="Times New Roman"/>
              </a:rPr>
              <a:t>, France/Sénégal, 1966</a:t>
            </a:r>
            <a:endParaRPr lang="en-US" sz="1800" u="sng" dirty="0">
              <a:latin typeface="Times New Roman"/>
              <a:cs typeface="Times New Roman"/>
            </a:endParaRPr>
          </a:p>
          <a:p>
            <a:pPr marL="0" indent="0">
              <a:buNone/>
            </a:pPr>
            <a:endParaRPr lang="fr-FR" sz="2400" dirty="0" smtClean="0">
              <a:latin typeface="Times New Roman"/>
              <a:cs typeface="Times New Roman"/>
            </a:endParaRPr>
          </a:p>
          <a:p>
            <a:pPr marL="0" indent="0">
              <a:buNone/>
            </a:pPr>
            <a:r>
              <a:rPr lang="fr-FR" sz="2400" dirty="0" smtClean="0">
                <a:latin typeface="Times New Roman"/>
                <a:cs typeface="Times New Roman"/>
              </a:rPr>
              <a:t>«</a:t>
            </a:r>
            <a:r>
              <a:rPr lang="fr-FR" sz="2400" dirty="0">
                <a:latin typeface="Times New Roman"/>
                <a:cs typeface="Times New Roman"/>
              </a:rPr>
              <a:t> Un film, c’est un débat, ce n’est pas seulement un </a:t>
            </a:r>
            <a:r>
              <a:rPr lang="fr-FR" sz="2400" dirty="0" smtClean="0">
                <a:latin typeface="Times New Roman"/>
                <a:cs typeface="Times New Roman"/>
              </a:rPr>
              <a:t>film.</a:t>
            </a:r>
            <a:r>
              <a:rPr lang="fr-FR" sz="2400" dirty="0">
                <a:latin typeface="Times New Roman"/>
                <a:cs typeface="Times New Roman"/>
              </a:rPr>
              <a:t> </a:t>
            </a:r>
            <a:r>
              <a:rPr lang="fr-FR" sz="2400" dirty="0" smtClean="0">
                <a:latin typeface="Times New Roman"/>
                <a:cs typeface="Times New Roman"/>
              </a:rPr>
              <a:t>»</a:t>
            </a:r>
          </a:p>
          <a:p>
            <a:pPr marL="0" indent="0">
              <a:buNone/>
            </a:pPr>
            <a:r>
              <a:rPr lang="fr-FR" sz="2400" dirty="0" smtClean="0">
                <a:latin typeface="Times New Roman"/>
                <a:cs typeface="Times New Roman"/>
              </a:rPr>
              <a:t>« Ce </a:t>
            </a:r>
            <a:r>
              <a:rPr lang="fr-FR" sz="2400" dirty="0">
                <a:latin typeface="Times New Roman"/>
                <a:cs typeface="Times New Roman"/>
              </a:rPr>
              <a:t>qui m’intéresse, c’est d’exposer les problèmes du peuple auquel j’appartiens</a:t>
            </a:r>
            <a:r>
              <a:rPr lang="fr-FR" sz="2400" dirty="0" smtClean="0">
                <a:latin typeface="Times New Roman"/>
                <a:cs typeface="Times New Roman"/>
              </a:rPr>
              <a:t>. »</a:t>
            </a:r>
          </a:p>
          <a:p>
            <a:pPr marL="0" indent="0">
              <a:buNone/>
            </a:pPr>
            <a:r>
              <a:rPr lang="fr-FR" sz="2400" dirty="0" smtClean="0">
                <a:latin typeface="Times New Roman"/>
                <a:cs typeface="Times New Roman"/>
              </a:rPr>
              <a:t>« (</a:t>
            </a:r>
            <a:r>
              <a:rPr lang="mr-IN" sz="2400" dirty="0" smtClean="0">
                <a:latin typeface="Times New Roman"/>
                <a:cs typeface="Times New Roman"/>
              </a:rPr>
              <a:t>…</a:t>
            </a:r>
            <a:r>
              <a:rPr lang="fr-FR" sz="2400" dirty="0" smtClean="0">
                <a:latin typeface="Times New Roman"/>
                <a:cs typeface="Times New Roman"/>
              </a:rPr>
              <a:t>) j’ai </a:t>
            </a:r>
            <a:r>
              <a:rPr lang="fr-FR" sz="2400" dirty="0">
                <a:latin typeface="Times New Roman"/>
                <a:cs typeface="Times New Roman"/>
              </a:rPr>
              <a:t>une très grande peur de la puissance de l’image que j’utilise. Avant d’utiliser chaque image, je suis obligé de calculer, d’imaginer l’impact et la force de cette image sur les spectateurs. Je m’interdis de montrer des travers qui pourraient, le cas échéant, être interprétés autrement</a:t>
            </a:r>
            <a:r>
              <a:rPr lang="fr-FR" sz="2400" dirty="0" smtClean="0">
                <a:latin typeface="Times New Roman"/>
                <a:cs typeface="Times New Roman"/>
              </a:rPr>
              <a:t>. »</a:t>
            </a:r>
          </a:p>
          <a:p>
            <a:pPr marL="0" indent="0">
              <a:buNone/>
            </a:pPr>
            <a:r>
              <a:rPr lang="fr-FR" sz="2400" dirty="0">
                <a:latin typeface="Times New Roman"/>
                <a:cs typeface="Times New Roman"/>
              </a:rPr>
              <a:t>Ousmane </a:t>
            </a:r>
            <a:r>
              <a:rPr lang="fr-FR" sz="2400" dirty="0" err="1">
                <a:latin typeface="Times New Roman"/>
                <a:cs typeface="Times New Roman"/>
              </a:rPr>
              <a:t>Sembène</a:t>
            </a:r>
            <a:r>
              <a:rPr lang="fr-FR" sz="2400" dirty="0">
                <a:latin typeface="Times New Roman"/>
                <a:cs typeface="Times New Roman"/>
              </a:rPr>
              <a:t>, 1968 </a:t>
            </a:r>
            <a:endParaRPr lang="en-US" sz="2400" dirty="0">
              <a:latin typeface="Times New Roman"/>
              <a:cs typeface="Times New Roman"/>
            </a:endParaRPr>
          </a:p>
          <a:p>
            <a:pPr marL="0" indent="0">
              <a:buNone/>
            </a:pPr>
            <a:endParaRPr lang="fr-FR" sz="4000" dirty="0" smtClean="0">
              <a:latin typeface="Times New Roman"/>
              <a:cs typeface="Times New Roman"/>
            </a:endParaRPr>
          </a:p>
          <a:p>
            <a:endParaRPr lang="fr-FR" sz="4000" dirty="0" smtClean="0">
              <a:latin typeface="Times New Roman"/>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1191857271"/>
              </p:ext>
            </p:extLst>
          </p:nvPr>
        </p:nvGraphicFramePr>
        <p:xfrm>
          <a:off x="489996" y="1105376"/>
          <a:ext cx="8331139" cy="4686050"/>
        </p:xfrm>
        <a:graphic>
          <a:graphicData uri="http://schemas.openxmlformats.org/drawingml/2006/table">
            <a:tbl>
              <a:tblPr/>
              <a:tblGrid>
                <a:gridCol w="8331139">
                  <a:extLst>
                    <a:ext uri="{9D8B030D-6E8A-4147-A177-3AD203B41FA5}">
                      <a16:colId xmlns:a16="http://schemas.microsoft.com/office/drawing/2014/main" val="20000"/>
                    </a:ext>
                  </a:extLst>
                </a:gridCol>
              </a:tblGrid>
              <a:tr h="4686050">
                <a:tc>
                  <a:txBody>
                    <a:bodyPr/>
                    <a:lstStyle/>
                    <a:p>
                      <a:endParaRPr lang="en-US" dirty="0"/>
                    </a:p>
                  </a:txBody>
                  <a:tcPr>
                    <a:lnL w="12700" cmpd="sng">
                      <a:solidFill>
                        <a:scrgbClr r="0" g="0" b="0"/>
                      </a:solidFill>
                      <a:prstDash val="solid"/>
                    </a:lnL>
                    <a:lnR w="12700" cmpd="sng">
                      <a:solidFill>
                        <a:scrgbClr r="0" g="0" b="0"/>
                      </a:solidFill>
                      <a:prstDash val="solid"/>
                    </a:lnR>
                    <a:lnT w="12700" cmpd="sng">
                      <a:solidFill>
                        <a:scrgbClr r="0" g="0" b="0"/>
                      </a:solidFill>
                      <a:prstDash val="solid"/>
                    </a:lnT>
                    <a:lnB w="12700" cmpd="sng">
                      <a:solidFill>
                        <a:scrgbClr r="0" g="0" b="0"/>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86811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81"/>
            <a:ext cx="8229600" cy="1143000"/>
          </a:xfrm>
        </p:spPr>
        <p:txBody>
          <a:bodyPr>
            <a:normAutofit/>
          </a:bodyPr>
          <a:lstStyle/>
          <a:p>
            <a:pPr algn="l"/>
            <a:r>
              <a:rPr lang="en-US" sz="2200" u="sng" dirty="0" smtClean="0">
                <a:latin typeface="Times New Roman"/>
                <a:cs typeface="Times New Roman"/>
              </a:rPr>
              <a:t>(suite) </a:t>
            </a:r>
            <a:r>
              <a:rPr lang="en-US" sz="2200" u="sng" dirty="0" err="1" smtClean="0">
                <a:latin typeface="Times New Roman"/>
                <a:cs typeface="Times New Roman"/>
              </a:rPr>
              <a:t>Une</a:t>
            </a:r>
            <a:r>
              <a:rPr lang="en-US" sz="2200" u="sng" dirty="0" smtClean="0">
                <a:latin typeface="Times New Roman"/>
                <a:cs typeface="Times New Roman"/>
              </a:rPr>
              <a:t> </a:t>
            </a:r>
            <a:r>
              <a:rPr lang="en-US" sz="2200" u="sng" dirty="0" err="1" smtClean="0">
                <a:latin typeface="Times New Roman"/>
                <a:cs typeface="Times New Roman"/>
              </a:rPr>
              <a:t>voix</a:t>
            </a:r>
            <a:r>
              <a:rPr lang="en-US" sz="2200" u="sng" dirty="0" smtClean="0">
                <a:latin typeface="Times New Roman"/>
                <a:cs typeface="Times New Roman"/>
              </a:rPr>
              <a:t> </a:t>
            </a:r>
            <a:r>
              <a:rPr lang="en-US" sz="2200" u="sng" dirty="0" err="1" smtClean="0">
                <a:latin typeface="Times New Roman"/>
                <a:cs typeface="Times New Roman"/>
              </a:rPr>
              <a:t>à</a:t>
            </a:r>
            <a:r>
              <a:rPr lang="en-US" sz="2200" u="sng" dirty="0" smtClean="0">
                <a:latin typeface="Times New Roman"/>
                <a:cs typeface="Times New Roman"/>
              </a:rPr>
              <a:t> </a:t>
            </a:r>
            <a:r>
              <a:rPr lang="en-US" sz="2200" u="sng" dirty="0" err="1" smtClean="0">
                <a:latin typeface="Times New Roman"/>
                <a:cs typeface="Times New Roman"/>
              </a:rPr>
              <a:t>soi</a:t>
            </a:r>
            <a:endParaRPr lang="en-US" sz="2200" u="sng" dirty="0">
              <a:latin typeface="Times New Roman"/>
              <a:cs typeface="Times New Roman"/>
            </a:endParaRPr>
          </a:p>
        </p:txBody>
      </p:sp>
      <p:sp>
        <p:nvSpPr>
          <p:cNvPr id="3" name="Content Placeholder 2"/>
          <p:cNvSpPr>
            <a:spLocks noGrp="1"/>
          </p:cNvSpPr>
          <p:nvPr>
            <p:ph idx="1"/>
          </p:nvPr>
        </p:nvSpPr>
        <p:spPr>
          <a:xfrm>
            <a:off x="457199" y="1263253"/>
            <a:ext cx="8460007" cy="4525963"/>
          </a:xfrm>
        </p:spPr>
        <p:txBody>
          <a:bodyPr/>
          <a:lstStyle/>
          <a:p>
            <a:pPr marL="0" indent="0">
              <a:buNone/>
            </a:pPr>
            <a:r>
              <a:rPr lang="en-US" u="sng" dirty="0" smtClean="0">
                <a:latin typeface="Times New Roman"/>
                <a:cs typeface="Times New Roman"/>
              </a:rPr>
              <a:t>Le casting </a:t>
            </a:r>
            <a:r>
              <a:rPr lang="en-US" u="sng" dirty="0" err="1" smtClean="0">
                <a:latin typeface="Times New Roman"/>
                <a:cs typeface="Times New Roman"/>
              </a:rPr>
              <a:t>inclusif</a:t>
            </a:r>
            <a:r>
              <a:rPr lang="en-US" u="sng" dirty="0" smtClean="0">
                <a:latin typeface="Times New Roman"/>
                <a:cs typeface="Times New Roman"/>
              </a:rPr>
              <a:t> pour se </a:t>
            </a:r>
            <a:r>
              <a:rPr lang="en-US" u="sng" dirty="0" err="1" smtClean="0">
                <a:latin typeface="Times New Roman"/>
                <a:cs typeface="Times New Roman"/>
              </a:rPr>
              <a:t>réapproprier</a:t>
            </a:r>
            <a:r>
              <a:rPr lang="en-US" u="sng" dirty="0" smtClean="0">
                <a:latin typeface="Times New Roman"/>
                <a:cs typeface="Times New Roman"/>
              </a:rPr>
              <a:t> </a:t>
            </a:r>
            <a:r>
              <a:rPr lang="en-US" u="sng" dirty="0" err="1" smtClean="0">
                <a:latin typeface="Times New Roman"/>
                <a:cs typeface="Times New Roman"/>
              </a:rPr>
              <a:t>l’histoire</a:t>
            </a:r>
            <a:endParaRPr lang="en-US" u="sng" dirty="0" smtClean="0">
              <a:latin typeface="Times New Roman"/>
              <a:cs typeface="Times New Roman"/>
            </a:endParaRPr>
          </a:p>
          <a:p>
            <a:pPr marL="0" indent="0">
              <a:buNone/>
            </a:pPr>
            <a:r>
              <a:rPr lang="en-US" i="1" dirty="0" smtClean="0">
                <a:latin typeface="Times New Roman"/>
                <a:cs typeface="Times New Roman"/>
              </a:rPr>
              <a:t>La </a:t>
            </a:r>
            <a:r>
              <a:rPr lang="en-US" i="1" dirty="0">
                <a:latin typeface="Times New Roman"/>
                <a:cs typeface="Times New Roman"/>
              </a:rPr>
              <a:t>Commune, </a:t>
            </a:r>
            <a:r>
              <a:rPr lang="en-US" i="1" dirty="0" smtClean="0">
                <a:latin typeface="Times New Roman"/>
                <a:cs typeface="Times New Roman"/>
              </a:rPr>
              <a:t>Paris </a:t>
            </a:r>
            <a:r>
              <a:rPr lang="en-US" i="1" dirty="0">
                <a:latin typeface="Times New Roman"/>
                <a:cs typeface="Times New Roman"/>
              </a:rPr>
              <a:t>1871</a:t>
            </a:r>
            <a:r>
              <a:rPr lang="en-US" dirty="0">
                <a:latin typeface="Times New Roman"/>
                <a:cs typeface="Times New Roman"/>
              </a:rPr>
              <a:t>, de Peter </a:t>
            </a:r>
            <a:r>
              <a:rPr lang="en-US" dirty="0" smtClean="0">
                <a:latin typeface="Times New Roman"/>
                <a:cs typeface="Times New Roman"/>
              </a:rPr>
              <a:t>Watkins, 2000</a:t>
            </a:r>
            <a:endParaRPr lang="en-US" dirty="0">
              <a:latin typeface="Times New Roman"/>
              <a:cs typeface="Times New Roman"/>
            </a:endParaRPr>
          </a:p>
        </p:txBody>
      </p:sp>
      <p:pic>
        <p:nvPicPr>
          <p:cNvPr id="5" name="Picture 4" descr="commune-1871-watki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745" y="2650430"/>
            <a:ext cx="5800649" cy="3834141"/>
          </a:xfrm>
          <a:prstGeom prst="rect">
            <a:avLst/>
          </a:prstGeom>
        </p:spPr>
      </p:pic>
    </p:spTree>
    <p:extLst>
      <p:ext uri="{BB962C8B-B14F-4D97-AF65-F5344CB8AC3E}">
        <p14:creationId xmlns:p14="http://schemas.microsoft.com/office/powerpoint/2010/main" val="1968907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036"/>
            <a:ext cx="8229600" cy="1143000"/>
          </a:xfrm>
        </p:spPr>
        <p:txBody>
          <a:bodyPr>
            <a:normAutofit fontScale="90000"/>
          </a:bodyPr>
          <a:lstStyle/>
          <a:p>
            <a:pPr algn="l"/>
            <a:r>
              <a:rPr lang="en-US" sz="2900" u="sng" dirty="0" smtClean="0">
                <a:latin typeface="Times New Roman"/>
                <a:cs typeface="Times New Roman"/>
              </a:rPr>
              <a:t>(suite) </a:t>
            </a:r>
            <a:r>
              <a:rPr lang="en-US" sz="2900" u="sng" dirty="0" err="1" smtClean="0">
                <a:latin typeface="Times New Roman"/>
                <a:cs typeface="Times New Roman"/>
              </a:rPr>
              <a:t>Expérience</a:t>
            </a:r>
            <a:r>
              <a:rPr lang="en-US" sz="2900" u="sng" dirty="0" smtClean="0">
                <a:latin typeface="Times New Roman"/>
                <a:cs typeface="Times New Roman"/>
              </a:rPr>
              <a:t> </a:t>
            </a:r>
            <a:r>
              <a:rPr lang="en-US" sz="2900" u="sng" dirty="0" err="1">
                <a:latin typeface="Times New Roman"/>
                <a:cs typeface="Times New Roman"/>
              </a:rPr>
              <a:t>minoritaire</a:t>
            </a:r>
            <a:r>
              <a:rPr lang="en-US" sz="2900" u="sng" dirty="0">
                <a:latin typeface="Times New Roman"/>
                <a:cs typeface="Times New Roman"/>
              </a:rPr>
              <a:t> et art </a:t>
            </a:r>
            <a:r>
              <a:rPr lang="en-US" sz="2900" u="sng" dirty="0" err="1" smtClean="0">
                <a:latin typeface="Times New Roman"/>
                <a:cs typeface="Times New Roman"/>
              </a:rPr>
              <a:t>vidéo</a:t>
            </a:r>
            <a:r>
              <a:rPr lang="en-US" sz="2900" u="sng" dirty="0" smtClean="0">
                <a:latin typeface="Times New Roman"/>
                <a:cs typeface="Times New Roman"/>
              </a:rPr>
              <a:t>, </a:t>
            </a:r>
            <a:r>
              <a:rPr lang="en-US" sz="2900" u="sng" dirty="0" err="1">
                <a:latin typeface="Times New Roman"/>
                <a:cs typeface="Times New Roman"/>
              </a:rPr>
              <a:t>autour</a:t>
            </a:r>
            <a:r>
              <a:rPr lang="en-US" sz="2900" u="sng" dirty="0">
                <a:latin typeface="Times New Roman"/>
                <a:cs typeface="Times New Roman"/>
              </a:rPr>
              <a:t> de </a:t>
            </a:r>
            <a:r>
              <a:rPr lang="en-US" sz="2900" u="sng" dirty="0" err="1">
                <a:latin typeface="Times New Roman"/>
                <a:cs typeface="Times New Roman"/>
              </a:rPr>
              <a:t>l’invisibilité</a:t>
            </a:r>
            <a:r>
              <a:rPr lang="en-US" sz="2900" u="sng" dirty="0">
                <a:latin typeface="Times New Roman"/>
                <a:cs typeface="Times New Roman"/>
              </a:rPr>
              <a:t>:</a:t>
            </a:r>
            <a:r>
              <a:rPr lang="en-US" u="sng" dirty="0">
                <a:latin typeface="Times New Roman"/>
                <a:cs typeface="Times New Roman"/>
              </a:rPr>
              <a:t/>
            </a:r>
            <a:br>
              <a:rPr lang="en-US" u="sng" dirty="0">
                <a:latin typeface="Times New Roman"/>
                <a:cs typeface="Times New Roman"/>
              </a:rPr>
            </a:br>
            <a:endParaRPr lang="en-US" dirty="0"/>
          </a:p>
        </p:txBody>
      </p:sp>
      <p:sp>
        <p:nvSpPr>
          <p:cNvPr id="3" name="Content Placeholder 2"/>
          <p:cNvSpPr>
            <a:spLocks noGrp="1"/>
          </p:cNvSpPr>
          <p:nvPr>
            <p:ph idx="1"/>
          </p:nvPr>
        </p:nvSpPr>
        <p:spPr>
          <a:xfrm>
            <a:off x="487443" y="1316454"/>
            <a:ext cx="8229600" cy="4525963"/>
          </a:xfrm>
        </p:spPr>
        <p:txBody>
          <a:bodyPr/>
          <a:lstStyle/>
          <a:p>
            <a:pPr marL="0" indent="0">
              <a:buNone/>
            </a:pPr>
            <a:r>
              <a:rPr lang="en-US" sz="2600" i="1" dirty="0" err="1">
                <a:latin typeface="Times New Roman"/>
                <a:cs typeface="Times New Roman"/>
              </a:rPr>
              <a:t>Nos</a:t>
            </a:r>
            <a:r>
              <a:rPr lang="en-US" sz="2600" i="1" dirty="0">
                <a:latin typeface="Times New Roman"/>
                <a:cs typeface="Times New Roman"/>
              </a:rPr>
              <a:t> </a:t>
            </a:r>
            <a:r>
              <a:rPr lang="en-US" sz="2600" i="1" dirty="0" err="1">
                <a:latin typeface="Times New Roman"/>
                <a:cs typeface="Times New Roman"/>
              </a:rPr>
              <a:t>jours</a:t>
            </a:r>
            <a:r>
              <a:rPr lang="en-US" sz="2600" i="1" dirty="0">
                <a:latin typeface="Times New Roman"/>
                <a:cs typeface="Times New Roman"/>
              </a:rPr>
              <a:t>, </a:t>
            </a:r>
            <a:r>
              <a:rPr lang="en-US" sz="2600" i="1" dirty="0" err="1">
                <a:latin typeface="Times New Roman"/>
                <a:cs typeface="Times New Roman"/>
              </a:rPr>
              <a:t>absolument</a:t>
            </a:r>
            <a:r>
              <a:rPr lang="en-US" sz="2600" i="1" dirty="0">
                <a:latin typeface="Times New Roman"/>
                <a:cs typeface="Times New Roman"/>
              </a:rPr>
              <a:t>, </a:t>
            </a:r>
            <a:r>
              <a:rPr lang="en-US" sz="2600" i="1" dirty="0" err="1">
                <a:latin typeface="Times New Roman"/>
                <a:cs typeface="Times New Roman"/>
              </a:rPr>
              <a:t>doivent</a:t>
            </a:r>
            <a:r>
              <a:rPr lang="en-US" sz="2600" i="1" dirty="0">
                <a:latin typeface="Times New Roman"/>
                <a:cs typeface="Times New Roman"/>
              </a:rPr>
              <a:t> </a:t>
            </a:r>
            <a:r>
              <a:rPr lang="en-US" sz="2600" i="1" dirty="0" err="1">
                <a:latin typeface="Times New Roman"/>
                <a:cs typeface="Times New Roman"/>
              </a:rPr>
              <a:t>être</a:t>
            </a:r>
            <a:r>
              <a:rPr lang="en-US" sz="2600" i="1" dirty="0">
                <a:latin typeface="Times New Roman"/>
                <a:cs typeface="Times New Roman"/>
              </a:rPr>
              <a:t> </a:t>
            </a:r>
            <a:r>
              <a:rPr lang="en-US" sz="2600" i="1" dirty="0" err="1">
                <a:latin typeface="Times New Roman"/>
                <a:cs typeface="Times New Roman"/>
              </a:rPr>
              <a:t>illuminés</a:t>
            </a:r>
            <a:endParaRPr lang="en-US" sz="2600" i="1" dirty="0">
              <a:latin typeface="Times New Roman"/>
              <a:cs typeface="Times New Roman"/>
            </a:endParaRPr>
          </a:p>
          <a:p>
            <a:pPr marL="0" indent="0">
              <a:buNone/>
            </a:pPr>
            <a:r>
              <a:rPr lang="en-US" sz="2600" dirty="0" smtClean="0">
                <a:latin typeface="Times New Roman"/>
                <a:cs typeface="Times New Roman"/>
              </a:rPr>
              <a:t>Film de </a:t>
            </a:r>
            <a:r>
              <a:rPr lang="en-US" sz="2600" dirty="0">
                <a:latin typeface="Times New Roman"/>
                <a:cs typeface="Times New Roman"/>
              </a:rPr>
              <a:t>Jean-Gabriel </a:t>
            </a:r>
            <a:r>
              <a:rPr lang="en-US" sz="2600" dirty="0" err="1">
                <a:latin typeface="Times New Roman"/>
                <a:cs typeface="Times New Roman"/>
              </a:rPr>
              <a:t>Périot</a:t>
            </a:r>
            <a:r>
              <a:rPr lang="en-US" sz="2600" dirty="0">
                <a:latin typeface="Times New Roman"/>
                <a:cs typeface="Times New Roman"/>
              </a:rPr>
              <a:t>, 2012</a:t>
            </a:r>
          </a:p>
          <a:p>
            <a:pPr marL="0" indent="0">
              <a:buNone/>
            </a:pPr>
            <a:r>
              <a:rPr lang="en-US" sz="2600" dirty="0" smtClean="0">
                <a:latin typeface="Times New Roman"/>
                <a:cs typeface="Times New Roman"/>
              </a:rPr>
              <a:t>Le chant</a:t>
            </a:r>
            <a:r>
              <a:rPr lang="en-US" sz="2600" dirty="0">
                <a:latin typeface="Times New Roman"/>
                <a:cs typeface="Times New Roman"/>
              </a:rPr>
              <a:t>, </a:t>
            </a:r>
            <a:r>
              <a:rPr lang="en-US" sz="2600" dirty="0" err="1" smtClean="0">
                <a:latin typeface="Times New Roman"/>
                <a:cs typeface="Times New Roman"/>
              </a:rPr>
              <a:t>l’expérience</a:t>
            </a:r>
            <a:r>
              <a:rPr lang="en-US" sz="2600" dirty="0" smtClean="0">
                <a:latin typeface="Times New Roman"/>
                <a:cs typeface="Times New Roman"/>
              </a:rPr>
              <a:t> </a:t>
            </a:r>
            <a:r>
              <a:rPr lang="en-US" sz="2600" dirty="0" err="1" smtClean="0">
                <a:latin typeface="Times New Roman"/>
                <a:cs typeface="Times New Roman"/>
              </a:rPr>
              <a:t>carcérale</a:t>
            </a:r>
            <a:r>
              <a:rPr lang="en-US" sz="2600" dirty="0" smtClean="0">
                <a:latin typeface="Times New Roman"/>
                <a:cs typeface="Times New Roman"/>
              </a:rPr>
              <a:t>, le </a:t>
            </a:r>
            <a:r>
              <a:rPr lang="en-US" sz="2600" dirty="0" err="1" smtClean="0">
                <a:latin typeface="Times New Roman"/>
                <a:cs typeface="Times New Roman"/>
              </a:rPr>
              <a:t>commun</a:t>
            </a:r>
            <a:r>
              <a:rPr lang="en-US" sz="2600" dirty="0" smtClean="0">
                <a:latin typeface="Times New Roman"/>
                <a:cs typeface="Times New Roman"/>
              </a:rPr>
              <a:t>. </a:t>
            </a:r>
          </a:p>
          <a:p>
            <a:pPr marL="0" indent="0">
              <a:buNone/>
            </a:pPr>
            <a:endParaRPr lang="en-US" dirty="0">
              <a:latin typeface="Times New Roman"/>
              <a:cs typeface="Times New Roman"/>
            </a:endParaRPr>
          </a:p>
          <a:p>
            <a:endParaRPr lang="en-US" dirty="0"/>
          </a:p>
        </p:txBody>
      </p:sp>
      <p:pic>
        <p:nvPicPr>
          <p:cNvPr id="4" name="Picture 3" descr="nos-jours-absolument-doivent-etre-illumin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93" y="2975775"/>
            <a:ext cx="6437280" cy="3016686"/>
          </a:xfrm>
          <a:prstGeom prst="rect">
            <a:avLst/>
          </a:prstGeom>
        </p:spPr>
      </p:pic>
      <p:sp>
        <p:nvSpPr>
          <p:cNvPr id="5" name="Rectangle 4"/>
          <p:cNvSpPr/>
          <p:nvPr/>
        </p:nvSpPr>
        <p:spPr>
          <a:xfrm>
            <a:off x="457200" y="6309974"/>
            <a:ext cx="1313180" cy="369332"/>
          </a:xfrm>
          <a:prstGeom prst="rect">
            <a:avLst/>
          </a:prstGeom>
        </p:spPr>
        <p:txBody>
          <a:bodyPr wrap="none">
            <a:spAutoFit/>
          </a:bodyPr>
          <a:lstStyle/>
          <a:p>
            <a:pPr>
              <a:buFont typeface="Wingdings" charset="0"/>
              <a:buChar char="Ø"/>
            </a:pPr>
            <a:r>
              <a:rPr lang="en-US" dirty="0">
                <a:solidFill>
                  <a:srgbClr val="000000"/>
                </a:solidFill>
                <a:latin typeface="Times New Roman"/>
                <a:cs typeface="Times New Roman"/>
              </a:rPr>
              <a:t>Projection</a:t>
            </a:r>
          </a:p>
        </p:txBody>
      </p:sp>
    </p:spTree>
    <p:extLst>
      <p:ext uri="{BB962C8B-B14F-4D97-AF65-F5344CB8AC3E}">
        <p14:creationId xmlns:p14="http://schemas.microsoft.com/office/powerpoint/2010/main" val="2798414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5251"/>
            <a:ext cx="8229600" cy="1783720"/>
          </a:xfrm>
        </p:spPr>
        <p:txBody>
          <a:bodyPr>
            <a:normAutofit fontScale="90000"/>
          </a:bodyPr>
          <a:lstStyle/>
          <a:p>
            <a:pPr algn="l"/>
            <a:r>
              <a:rPr lang="en-US" sz="3200" u="sng" dirty="0" smtClean="0">
                <a:latin typeface="Times New Roman"/>
                <a:cs typeface="Times New Roman"/>
              </a:rPr>
              <a:t>Conclusion: </a:t>
            </a:r>
            <a:br>
              <a:rPr lang="en-US" sz="3200" u="sng" dirty="0" smtClean="0">
                <a:latin typeface="Times New Roman"/>
                <a:cs typeface="Times New Roman"/>
              </a:rPr>
            </a:br>
            <a:r>
              <a:rPr lang="en-US" sz="3200" dirty="0" smtClean="0">
                <a:latin typeface="Times New Roman"/>
                <a:cs typeface="Times New Roman"/>
              </a:rPr>
              <a:t>Le film </a:t>
            </a:r>
            <a:r>
              <a:rPr lang="en-US" sz="3200" dirty="0" err="1" smtClean="0">
                <a:latin typeface="Times New Roman"/>
                <a:cs typeface="Times New Roman"/>
              </a:rPr>
              <a:t>comme</a:t>
            </a:r>
            <a:r>
              <a:rPr lang="en-US" sz="3200" dirty="0" smtClean="0">
                <a:latin typeface="Times New Roman"/>
                <a:cs typeface="Times New Roman"/>
              </a:rPr>
              <a:t> </a:t>
            </a:r>
            <a:r>
              <a:rPr lang="en-US" sz="3200" dirty="0" err="1" smtClean="0">
                <a:latin typeface="Times New Roman"/>
                <a:cs typeface="Times New Roman"/>
              </a:rPr>
              <a:t>passe-muraille</a:t>
            </a:r>
            <a:r>
              <a:rPr lang="en-US" sz="3200" dirty="0" smtClean="0">
                <a:latin typeface="Times New Roman"/>
                <a:cs typeface="Times New Roman"/>
              </a:rPr>
              <a:t>.</a:t>
            </a:r>
            <a:br>
              <a:rPr lang="en-US" sz="3200" dirty="0" smtClean="0">
                <a:latin typeface="Times New Roman"/>
                <a:cs typeface="Times New Roman"/>
              </a:rPr>
            </a:br>
            <a:r>
              <a:rPr lang="en-US" sz="3200" dirty="0" smtClean="0">
                <a:latin typeface="Times New Roman"/>
                <a:cs typeface="Times New Roman"/>
              </a:rPr>
              <a:t>Le </a:t>
            </a:r>
            <a:r>
              <a:rPr lang="en-US" sz="3200" dirty="0" err="1" smtClean="0">
                <a:latin typeface="Times New Roman"/>
                <a:cs typeface="Times New Roman"/>
              </a:rPr>
              <a:t>cinéma</a:t>
            </a:r>
            <a:r>
              <a:rPr lang="en-US" sz="3200" dirty="0" smtClean="0">
                <a:latin typeface="Times New Roman"/>
                <a:cs typeface="Times New Roman"/>
              </a:rPr>
              <a:t> </a:t>
            </a:r>
            <a:r>
              <a:rPr lang="en-US" sz="3200" dirty="0" err="1" smtClean="0">
                <a:latin typeface="Times New Roman"/>
                <a:cs typeface="Times New Roman"/>
              </a:rPr>
              <a:t>comme</a:t>
            </a:r>
            <a:r>
              <a:rPr lang="en-US" sz="3200" dirty="0" smtClean="0">
                <a:latin typeface="Times New Roman"/>
                <a:cs typeface="Times New Roman"/>
              </a:rPr>
              <a:t> </a:t>
            </a:r>
            <a:r>
              <a:rPr lang="en-US" sz="3200" dirty="0" err="1" smtClean="0">
                <a:latin typeface="Times New Roman"/>
                <a:cs typeface="Times New Roman"/>
              </a:rPr>
              <a:t>rédempteur</a:t>
            </a:r>
            <a:r>
              <a:rPr lang="en-US" sz="3200" dirty="0" smtClean="0">
                <a:latin typeface="Times New Roman"/>
                <a:cs typeface="Times New Roman"/>
              </a:rPr>
              <a:t> (</a:t>
            </a:r>
            <a:r>
              <a:rPr lang="en-US" sz="3200" dirty="0" err="1" smtClean="0">
                <a:latin typeface="Times New Roman"/>
                <a:cs typeface="Times New Roman"/>
              </a:rPr>
              <a:t>Kracauer</a:t>
            </a:r>
            <a:r>
              <a:rPr lang="en-US" sz="3200" dirty="0" smtClean="0">
                <a:latin typeface="Times New Roman"/>
                <a:cs typeface="Times New Roman"/>
              </a:rPr>
              <a:t>)</a:t>
            </a:r>
            <a:br>
              <a:rPr lang="en-US" sz="3200" dirty="0" smtClean="0">
                <a:latin typeface="Times New Roman"/>
                <a:cs typeface="Times New Roman"/>
              </a:rPr>
            </a:br>
            <a:r>
              <a:rPr lang="en-US" sz="3200" i="1" dirty="0" smtClean="0">
                <a:latin typeface="Times New Roman"/>
                <a:cs typeface="Times New Roman"/>
              </a:rPr>
              <a:t>Something good</a:t>
            </a:r>
            <a:r>
              <a:rPr lang="en-US" sz="3200" dirty="0" smtClean="0">
                <a:latin typeface="Times New Roman"/>
                <a:cs typeface="Times New Roman"/>
              </a:rPr>
              <a:t>.</a:t>
            </a:r>
            <a:endParaRPr lang="en-US" sz="3200" dirty="0">
              <a:latin typeface="Times New Roman"/>
              <a:cs typeface="Times New Roman"/>
            </a:endParaRPr>
          </a:p>
        </p:txBody>
      </p:sp>
    </p:spTree>
    <p:extLst>
      <p:ext uri="{BB962C8B-B14F-4D97-AF65-F5344CB8AC3E}">
        <p14:creationId xmlns:p14="http://schemas.microsoft.com/office/powerpoint/2010/main" val="2512029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641"/>
            <a:ext cx="8229600" cy="2325127"/>
          </a:xfrm>
        </p:spPr>
        <p:txBody>
          <a:bodyPr>
            <a:normAutofit/>
          </a:bodyPr>
          <a:lstStyle/>
          <a:p>
            <a:r>
              <a:rPr lang="en-US" sz="2800" dirty="0" smtClean="0">
                <a:latin typeface="Times New Roman"/>
                <a:cs typeface="Times New Roman"/>
              </a:rPr>
              <a:t>“Like Dolls, I’ll Rise” </a:t>
            </a:r>
            <a:r>
              <a:rPr lang="fr-FR" sz="2800" dirty="0">
                <a:latin typeface="Times New Roman"/>
                <a:cs typeface="Times New Roman"/>
              </a:rPr>
              <a:t/>
            </a:r>
            <a:br>
              <a:rPr lang="fr-FR" sz="2800" dirty="0">
                <a:latin typeface="Times New Roman"/>
                <a:cs typeface="Times New Roman"/>
              </a:rPr>
            </a:br>
            <a:r>
              <a:rPr lang="fr-FR" sz="2800" dirty="0" smtClean="0">
                <a:latin typeface="Times New Roman"/>
                <a:cs typeface="Times New Roman"/>
              </a:rPr>
              <a:t>C</a:t>
            </a:r>
            <a:r>
              <a:rPr lang="en-US" sz="2800" dirty="0" err="1" smtClean="0">
                <a:latin typeface="Times New Roman"/>
                <a:cs typeface="Times New Roman"/>
              </a:rPr>
              <a:t>ourt-métrage</a:t>
            </a:r>
            <a:r>
              <a:rPr lang="en-US" sz="2800" dirty="0" smtClean="0">
                <a:latin typeface="Times New Roman"/>
                <a:cs typeface="Times New Roman"/>
              </a:rPr>
              <a:t> </a:t>
            </a:r>
            <a:r>
              <a:rPr lang="en-US" sz="2800" dirty="0" err="1" smtClean="0">
                <a:latin typeface="Times New Roman"/>
                <a:cs typeface="Times New Roman"/>
              </a:rPr>
              <a:t>documentaire</a:t>
            </a:r>
            <a:r>
              <a:rPr lang="en-US" sz="2800" dirty="0" smtClean="0">
                <a:latin typeface="Times New Roman"/>
                <a:cs typeface="Times New Roman"/>
              </a:rPr>
              <a:t>, 29 minutes, </a:t>
            </a:r>
            <a:br>
              <a:rPr lang="en-US" sz="2800" dirty="0" smtClean="0">
                <a:latin typeface="Times New Roman"/>
                <a:cs typeface="Times New Roman"/>
              </a:rPr>
            </a:br>
            <a:r>
              <a:rPr lang="en-US" sz="2800" dirty="0" err="1" smtClean="0">
                <a:latin typeface="Times New Roman"/>
                <a:cs typeface="Times New Roman"/>
              </a:rPr>
              <a:t>Etats-Unis</a:t>
            </a:r>
            <a:r>
              <a:rPr lang="en-US" sz="2800" dirty="0" smtClean="0">
                <a:latin typeface="Times New Roman"/>
                <a:cs typeface="Times New Roman"/>
              </a:rPr>
              <a:t>/ France, 2018</a:t>
            </a:r>
            <a:endParaRPr lang="en-US" sz="2800" dirty="0">
              <a:latin typeface="Times New Roman"/>
              <a:cs typeface="Times New Roman"/>
            </a:endParaRPr>
          </a:p>
        </p:txBody>
      </p:sp>
      <p:pic>
        <p:nvPicPr>
          <p:cNvPr id="4" name="Picture 3" descr="dolls_POS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6496" y="1917626"/>
            <a:ext cx="3303405" cy="4673499"/>
          </a:xfrm>
          <a:prstGeom prst="rect">
            <a:avLst/>
          </a:prstGeom>
        </p:spPr>
      </p:pic>
    </p:spTree>
    <p:extLst>
      <p:ext uri="{BB962C8B-B14F-4D97-AF65-F5344CB8AC3E}">
        <p14:creationId xmlns:p14="http://schemas.microsoft.com/office/powerpoint/2010/main" val="2636415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308539"/>
          </a:xfrm>
        </p:spPr>
        <p:txBody>
          <a:bodyPr>
            <a:normAutofit fontScale="92500" lnSpcReduction="10000"/>
          </a:bodyPr>
          <a:lstStyle/>
          <a:p>
            <a:r>
              <a:rPr lang="en-US" dirty="0">
                <a:latin typeface="Times New Roman"/>
                <a:cs typeface="Times New Roman"/>
              </a:rPr>
              <a:t>Un </a:t>
            </a:r>
            <a:r>
              <a:rPr lang="en-US" dirty="0" err="1">
                <a:latin typeface="Times New Roman"/>
                <a:cs typeface="Times New Roman"/>
              </a:rPr>
              <a:t>sujet</a:t>
            </a:r>
            <a:r>
              <a:rPr lang="en-US" dirty="0">
                <a:latin typeface="Times New Roman"/>
                <a:cs typeface="Times New Roman"/>
              </a:rPr>
              <a:t> </a:t>
            </a:r>
            <a:r>
              <a:rPr lang="en-US" dirty="0" err="1" smtClean="0">
                <a:latin typeface="Times New Roman"/>
                <a:cs typeface="Times New Roman"/>
              </a:rPr>
              <a:t>inédit</a:t>
            </a:r>
            <a:r>
              <a:rPr lang="en-US" dirty="0" smtClean="0">
                <a:latin typeface="Times New Roman"/>
                <a:cs typeface="Times New Roman"/>
              </a:rPr>
              <a:t> </a:t>
            </a:r>
            <a:r>
              <a:rPr lang="mr-IN" dirty="0" smtClean="0">
                <a:latin typeface="Times New Roman"/>
                <a:cs typeface="Times New Roman"/>
              </a:rPr>
              <a:t>–</a:t>
            </a:r>
            <a:r>
              <a:rPr lang="en-US" dirty="0" smtClean="0">
                <a:latin typeface="Times New Roman"/>
                <a:cs typeface="Times New Roman"/>
              </a:rPr>
              <a:t> </a:t>
            </a:r>
            <a:r>
              <a:rPr lang="en-US" dirty="0" err="1" smtClean="0">
                <a:latin typeface="Times New Roman"/>
                <a:cs typeface="Times New Roman"/>
              </a:rPr>
              <a:t>genèse</a:t>
            </a:r>
            <a:r>
              <a:rPr lang="en-US" dirty="0" smtClean="0">
                <a:latin typeface="Times New Roman"/>
                <a:cs typeface="Times New Roman"/>
              </a:rPr>
              <a:t> et </a:t>
            </a:r>
            <a:r>
              <a:rPr lang="en-US" dirty="0" err="1" smtClean="0">
                <a:latin typeface="Times New Roman"/>
                <a:cs typeface="Times New Roman"/>
              </a:rPr>
              <a:t>recherche</a:t>
            </a:r>
            <a:r>
              <a:rPr lang="en-US" dirty="0">
                <a:latin typeface="Times New Roman"/>
                <a:cs typeface="Times New Roman"/>
              </a:rPr>
              <a:t>;</a:t>
            </a:r>
            <a:endParaRPr lang="en-US" dirty="0" smtClean="0">
              <a:latin typeface="Times New Roman"/>
              <a:cs typeface="Times New Roman"/>
            </a:endParaRPr>
          </a:p>
          <a:p>
            <a:r>
              <a:rPr lang="en-US" dirty="0" err="1" smtClean="0">
                <a:latin typeface="Times New Roman"/>
                <a:cs typeface="Times New Roman"/>
              </a:rPr>
              <a:t>Deux</a:t>
            </a:r>
            <a:r>
              <a:rPr lang="en-US" dirty="0" smtClean="0">
                <a:latin typeface="Times New Roman"/>
                <a:cs typeface="Times New Roman"/>
              </a:rPr>
              <a:t> </a:t>
            </a:r>
            <a:r>
              <a:rPr lang="en-US" dirty="0" err="1" smtClean="0">
                <a:latin typeface="Times New Roman"/>
                <a:cs typeface="Times New Roman"/>
              </a:rPr>
              <a:t>années</a:t>
            </a:r>
            <a:r>
              <a:rPr lang="en-US" dirty="0" smtClean="0">
                <a:latin typeface="Times New Roman"/>
                <a:cs typeface="Times New Roman"/>
              </a:rPr>
              <a:t> de conception </a:t>
            </a:r>
            <a:r>
              <a:rPr lang="mr-IN" dirty="0" smtClean="0">
                <a:latin typeface="Times New Roman"/>
                <a:cs typeface="Times New Roman"/>
              </a:rPr>
              <a:t>–</a:t>
            </a:r>
            <a:r>
              <a:rPr lang="en-US" dirty="0" smtClean="0">
                <a:latin typeface="Times New Roman"/>
                <a:cs typeface="Times New Roman"/>
              </a:rPr>
              <a:t> fabrication;</a:t>
            </a:r>
          </a:p>
          <a:p>
            <a:r>
              <a:rPr lang="en-US" dirty="0" err="1" smtClean="0">
                <a:latin typeface="Times New Roman"/>
                <a:cs typeface="Times New Roman"/>
              </a:rPr>
              <a:t>Une</a:t>
            </a:r>
            <a:r>
              <a:rPr lang="en-US" dirty="0" smtClean="0">
                <a:latin typeface="Times New Roman"/>
                <a:cs typeface="Times New Roman"/>
              </a:rPr>
              <a:t> </a:t>
            </a:r>
            <a:r>
              <a:rPr lang="en-US" dirty="0" err="1" smtClean="0">
                <a:latin typeface="Times New Roman"/>
                <a:cs typeface="Times New Roman"/>
              </a:rPr>
              <a:t>année</a:t>
            </a:r>
            <a:r>
              <a:rPr lang="en-US" dirty="0" smtClean="0">
                <a:latin typeface="Times New Roman"/>
                <a:cs typeface="Times New Roman"/>
              </a:rPr>
              <a:t> de </a:t>
            </a:r>
            <a:r>
              <a:rPr lang="en-US" dirty="0" err="1" smtClean="0">
                <a:latin typeface="Times New Roman"/>
                <a:cs typeface="Times New Roman"/>
              </a:rPr>
              <a:t>recherche</a:t>
            </a:r>
            <a:r>
              <a:rPr lang="en-US" dirty="0" smtClean="0">
                <a:latin typeface="Times New Roman"/>
                <a:cs typeface="Times New Roman"/>
              </a:rPr>
              <a:t> des archives </a:t>
            </a:r>
            <a:r>
              <a:rPr lang="en-US" dirty="0" err="1" smtClean="0">
                <a:latin typeface="Times New Roman"/>
                <a:cs typeface="Times New Roman"/>
              </a:rPr>
              <a:t>textuelles</a:t>
            </a:r>
            <a:r>
              <a:rPr lang="en-US" dirty="0" smtClean="0">
                <a:latin typeface="Times New Roman"/>
                <a:cs typeface="Times New Roman"/>
              </a:rPr>
              <a:t>, </a:t>
            </a:r>
            <a:r>
              <a:rPr lang="en-US" dirty="0" err="1" smtClean="0">
                <a:latin typeface="Times New Roman"/>
                <a:cs typeface="Times New Roman"/>
              </a:rPr>
              <a:t>photographiques</a:t>
            </a:r>
            <a:r>
              <a:rPr lang="en-US" dirty="0" smtClean="0">
                <a:latin typeface="Times New Roman"/>
                <a:cs typeface="Times New Roman"/>
              </a:rPr>
              <a:t>, </a:t>
            </a:r>
            <a:r>
              <a:rPr lang="en-US" dirty="0" err="1" smtClean="0">
                <a:latin typeface="Times New Roman"/>
                <a:cs typeface="Times New Roman"/>
              </a:rPr>
              <a:t>sonores</a:t>
            </a:r>
            <a:r>
              <a:rPr lang="en-US" dirty="0" smtClean="0">
                <a:latin typeface="Times New Roman"/>
                <a:cs typeface="Times New Roman"/>
              </a:rPr>
              <a:t>, musicales et </a:t>
            </a:r>
            <a:r>
              <a:rPr lang="en-US" dirty="0" err="1" smtClean="0">
                <a:latin typeface="Times New Roman"/>
                <a:cs typeface="Times New Roman"/>
              </a:rPr>
              <a:t>filmiques</a:t>
            </a:r>
            <a:r>
              <a:rPr lang="en-US" dirty="0" smtClean="0">
                <a:latin typeface="Times New Roman"/>
                <a:cs typeface="Times New Roman"/>
              </a:rPr>
              <a:t>;</a:t>
            </a:r>
          </a:p>
          <a:p>
            <a:r>
              <a:rPr lang="en-US" dirty="0" err="1" smtClean="0">
                <a:latin typeface="Times New Roman"/>
                <a:cs typeface="Times New Roman"/>
              </a:rPr>
              <a:t>Deux</a:t>
            </a:r>
            <a:r>
              <a:rPr lang="en-US" dirty="0" smtClean="0">
                <a:latin typeface="Times New Roman"/>
                <a:cs typeface="Times New Roman"/>
              </a:rPr>
              <a:t> </a:t>
            </a:r>
            <a:r>
              <a:rPr lang="en-US" dirty="0" err="1" smtClean="0">
                <a:latin typeface="Times New Roman"/>
                <a:cs typeface="Times New Roman"/>
              </a:rPr>
              <a:t>mois</a:t>
            </a:r>
            <a:r>
              <a:rPr lang="en-US" dirty="0" smtClean="0">
                <a:latin typeface="Times New Roman"/>
                <a:cs typeface="Times New Roman"/>
              </a:rPr>
              <a:t> de montage </a:t>
            </a:r>
            <a:r>
              <a:rPr lang="en-US" dirty="0" err="1" smtClean="0">
                <a:latin typeface="Times New Roman"/>
                <a:cs typeface="Times New Roman"/>
              </a:rPr>
              <a:t>étalés</a:t>
            </a:r>
            <a:r>
              <a:rPr lang="en-US" dirty="0" smtClean="0">
                <a:latin typeface="Times New Roman"/>
                <a:cs typeface="Times New Roman"/>
              </a:rPr>
              <a:t> </a:t>
            </a:r>
            <a:r>
              <a:rPr lang="en-US" dirty="0" err="1" smtClean="0">
                <a:latin typeface="Times New Roman"/>
                <a:cs typeface="Times New Roman"/>
              </a:rPr>
              <a:t>sur</a:t>
            </a:r>
            <a:r>
              <a:rPr lang="en-US" dirty="0" smtClean="0">
                <a:latin typeface="Times New Roman"/>
                <a:cs typeface="Times New Roman"/>
              </a:rPr>
              <a:t> </a:t>
            </a:r>
            <a:r>
              <a:rPr lang="en-US" dirty="0" err="1" smtClean="0">
                <a:latin typeface="Times New Roman"/>
                <a:cs typeface="Times New Roman"/>
              </a:rPr>
              <a:t>une</a:t>
            </a:r>
            <a:r>
              <a:rPr lang="en-US" dirty="0" smtClean="0">
                <a:latin typeface="Times New Roman"/>
                <a:cs typeface="Times New Roman"/>
              </a:rPr>
              <a:t> </a:t>
            </a:r>
            <a:r>
              <a:rPr lang="en-US" dirty="0" err="1" smtClean="0">
                <a:latin typeface="Times New Roman"/>
                <a:cs typeface="Times New Roman"/>
              </a:rPr>
              <a:t>année</a:t>
            </a:r>
            <a:r>
              <a:rPr lang="en-US" dirty="0" smtClean="0">
                <a:latin typeface="Times New Roman"/>
                <a:cs typeface="Times New Roman"/>
              </a:rPr>
              <a:t> et demi;</a:t>
            </a:r>
          </a:p>
          <a:p>
            <a:r>
              <a:rPr lang="en-US" dirty="0" err="1" smtClean="0">
                <a:latin typeface="Times New Roman"/>
                <a:cs typeface="Times New Roman"/>
              </a:rPr>
              <a:t>Voix</a:t>
            </a:r>
            <a:r>
              <a:rPr lang="en-US" dirty="0" smtClean="0">
                <a:latin typeface="Times New Roman"/>
                <a:cs typeface="Times New Roman"/>
              </a:rPr>
              <a:t> </a:t>
            </a:r>
            <a:r>
              <a:rPr lang="en-US" dirty="0" err="1" smtClean="0">
                <a:latin typeface="Times New Roman"/>
                <a:cs typeface="Times New Roman"/>
              </a:rPr>
              <a:t>françaises</a:t>
            </a:r>
            <a:r>
              <a:rPr lang="en-US" dirty="0" smtClean="0">
                <a:latin typeface="Times New Roman"/>
                <a:cs typeface="Times New Roman"/>
              </a:rPr>
              <a:t> et </a:t>
            </a:r>
            <a:r>
              <a:rPr lang="en-US" dirty="0" err="1" smtClean="0">
                <a:latin typeface="Times New Roman"/>
                <a:cs typeface="Times New Roman"/>
              </a:rPr>
              <a:t>états-uniennes</a:t>
            </a:r>
            <a:r>
              <a:rPr lang="en-US" dirty="0" smtClean="0">
                <a:latin typeface="Times New Roman"/>
                <a:cs typeface="Times New Roman"/>
              </a:rPr>
              <a:t>, blanches et </a:t>
            </a:r>
            <a:r>
              <a:rPr lang="en-US" dirty="0" err="1" smtClean="0">
                <a:latin typeface="Times New Roman"/>
                <a:cs typeface="Times New Roman"/>
              </a:rPr>
              <a:t>noires</a:t>
            </a:r>
            <a:r>
              <a:rPr lang="en-US" dirty="0" smtClean="0">
                <a:latin typeface="Times New Roman"/>
                <a:cs typeface="Times New Roman"/>
              </a:rPr>
              <a:t>.</a:t>
            </a:r>
          </a:p>
          <a:p>
            <a:pPr marL="0" indent="0">
              <a:buNone/>
            </a:pPr>
            <a:r>
              <a:rPr lang="en-US" dirty="0" smtClean="0">
                <a:latin typeface="Times New Roman"/>
                <a:cs typeface="Times New Roman"/>
              </a:rPr>
              <a:t> </a:t>
            </a:r>
            <a:endParaRPr lang="en-US" dirty="0">
              <a:latin typeface="Times New Roman"/>
              <a:cs typeface="Times New Roman"/>
            </a:endParaRPr>
          </a:p>
        </p:txBody>
      </p:sp>
      <p:sp>
        <p:nvSpPr>
          <p:cNvPr id="4" name="Title 3"/>
          <p:cNvSpPr>
            <a:spLocks noGrp="1"/>
          </p:cNvSpPr>
          <p:nvPr>
            <p:ph type="title"/>
          </p:nvPr>
        </p:nvSpPr>
        <p:spPr>
          <a:xfrm>
            <a:off x="457200" y="187048"/>
            <a:ext cx="8229600" cy="1143000"/>
          </a:xfrm>
        </p:spPr>
        <p:txBody>
          <a:bodyPr>
            <a:normAutofit/>
          </a:bodyPr>
          <a:lstStyle/>
          <a:p>
            <a:pPr algn="l"/>
            <a:r>
              <a:rPr lang="en-US" sz="2800" u="sng" dirty="0" smtClean="0">
                <a:latin typeface="Times New Roman"/>
                <a:cs typeface="Times New Roman"/>
              </a:rPr>
              <a:t>(suite) “Like Dolls, I’ll Rise”</a:t>
            </a:r>
            <a:endParaRPr lang="en-US" sz="2800" u="sng" dirty="0">
              <a:latin typeface="Times New Roman"/>
              <a:cs typeface="Times New Roman"/>
            </a:endParaRPr>
          </a:p>
        </p:txBody>
      </p:sp>
      <p:sp>
        <p:nvSpPr>
          <p:cNvPr id="5" name="Rectangle 4"/>
          <p:cNvSpPr/>
          <p:nvPr/>
        </p:nvSpPr>
        <p:spPr>
          <a:xfrm>
            <a:off x="621414" y="6048667"/>
            <a:ext cx="1313180" cy="369332"/>
          </a:xfrm>
          <a:prstGeom prst="rect">
            <a:avLst/>
          </a:prstGeom>
        </p:spPr>
        <p:txBody>
          <a:bodyPr wrap="none">
            <a:spAutoFit/>
          </a:bodyPr>
          <a:lstStyle/>
          <a:p>
            <a:pPr>
              <a:buFont typeface="Wingdings" charset="0"/>
              <a:buChar char="Ø"/>
            </a:pPr>
            <a:r>
              <a:rPr lang="en-US" dirty="0">
                <a:solidFill>
                  <a:srgbClr val="000000"/>
                </a:solidFill>
                <a:latin typeface="Times New Roman"/>
                <a:cs typeface="Times New Roman"/>
              </a:rPr>
              <a:t>Projection</a:t>
            </a:r>
          </a:p>
        </p:txBody>
      </p:sp>
    </p:spTree>
    <p:extLst>
      <p:ext uri="{BB962C8B-B14F-4D97-AF65-F5344CB8AC3E}">
        <p14:creationId xmlns:p14="http://schemas.microsoft.com/office/powerpoint/2010/main" val="4021465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252" y="284667"/>
            <a:ext cx="8229600" cy="5977997"/>
          </a:xfrm>
        </p:spPr>
        <p:txBody>
          <a:bodyPr>
            <a:normAutofit/>
          </a:bodyPr>
          <a:lstStyle/>
          <a:p>
            <a:pPr marL="0" indent="0">
              <a:buNone/>
            </a:pPr>
            <a:r>
              <a:rPr lang="en-US" sz="2800" u="sng" dirty="0">
                <a:latin typeface="Times New Roman"/>
                <a:cs typeface="Times New Roman"/>
              </a:rPr>
              <a:t>(suite) “Like Dolls, I’ll Rise</a:t>
            </a:r>
            <a:r>
              <a:rPr lang="en-US" sz="2800" u="sng" dirty="0" smtClean="0">
                <a:latin typeface="Times New Roman"/>
                <a:cs typeface="Times New Roman"/>
              </a:rPr>
              <a:t>”</a:t>
            </a:r>
          </a:p>
          <a:p>
            <a:pPr marL="0" indent="0">
              <a:buNone/>
            </a:pPr>
            <a:endParaRPr lang="en-US" u="sng" dirty="0" smtClean="0">
              <a:latin typeface="Times New Roman"/>
              <a:cs typeface="Times New Roman"/>
            </a:endParaRPr>
          </a:p>
          <a:p>
            <a:pPr marL="0" indent="0">
              <a:buNone/>
            </a:pPr>
            <a:r>
              <a:rPr lang="en-US" u="sng" dirty="0" err="1" smtClean="0">
                <a:latin typeface="Times"/>
                <a:cs typeface="Times"/>
              </a:rPr>
              <a:t>Problématiques</a:t>
            </a:r>
            <a:r>
              <a:rPr lang="en-US" u="sng" dirty="0" smtClean="0">
                <a:latin typeface="Times"/>
                <a:cs typeface="Times"/>
              </a:rPr>
              <a:t> du film:</a:t>
            </a:r>
          </a:p>
          <a:p>
            <a:r>
              <a:rPr lang="en-US" dirty="0" smtClean="0">
                <a:latin typeface="Times"/>
                <a:cs typeface="Times"/>
              </a:rPr>
              <a:t>Histoire des </a:t>
            </a:r>
            <a:r>
              <a:rPr lang="en-US" dirty="0" err="1" smtClean="0">
                <a:latin typeface="Times"/>
                <a:cs typeface="Times"/>
              </a:rPr>
              <a:t>objets</a:t>
            </a:r>
            <a:endParaRPr lang="en-US" dirty="0">
              <a:latin typeface="Times"/>
              <a:cs typeface="Times"/>
            </a:endParaRPr>
          </a:p>
          <a:p>
            <a:r>
              <a:rPr lang="en-US" dirty="0" err="1" smtClean="0">
                <a:latin typeface="Times"/>
                <a:cs typeface="Times"/>
              </a:rPr>
              <a:t>Leur</a:t>
            </a:r>
            <a:r>
              <a:rPr lang="en-US" dirty="0" smtClean="0">
                <a:latin typeface="Times"/>
                <a:cs typeface="Times"/>
              </a:rPr>
              <a:t> </a:t>
            </a:r>
            <a:r>
              <a:rPr lang="en-US" dirty="0" err="1" smtClean="0">
                <a:latin typeface="Times"/>
                <a:cs typeface="Times"/>
              </a:rPr>
              <a:t>sens</a:t>
            </a:r>
            <a:r>
              <a:rPr lang="en-US" dirty="0" smtClean="0">
                <a:latin typeface="Times"/>
                <a:cs typeface="Times"/>
              </a:rPr>
              <a:t> </a:t>
            </a:r>
            <a:r>
              <a:rPr lang="en-US" dirty="0" err="1" smtClean="0">
                <a:latin typeface="Times"/>
                <a:cs typeface="Times"/>
              </a:rPr>
              <a:t>hier</a:t>
            </a:r>
            <a:r>
              <a:rPr lang="en-US" dirty="0" smtClean="0">
                <a:latin typeface="Times"/>
                <a:cs typeface="Times"/>
              </a:rPr>
              <a:t> et </a:t>
            </a:r>
            <a:r>
              <a:rPr lang="en-US" dirty="0" err="1" smtClean="0">
                <a:latin typeface="Times"/>
                <a:cs typeface="Times"/>
              </a:rPr>
              <a:t>aujourd’hui</a:t>
            </a:r>
            <a:endParaRPr lang="en-US" dirty="0">
              <a:latin typeface="Times"/>
              <a:cs typeface="Times"/>
            </a:endParaRPr>
          </a:p>
          <a:p>
            <a:r>
              <a:rPr lang="en-US" dirty="0" smtClean="0">
                <a:latin typeface="Times"/>
                <a:cs typeface="Times"/>
              </a:rPr>
              <a:t>Les </a:t>
            </a:r>
            <a:r>
              <a:rPr lang="en-US" dirty="0" err="1" smtClean="0">
                <a:latin typeface="Times"/>
                <a:cs typeface="Times"/>
              </a:rPr>
              <a:t>contextes</a:t>
            </a:r>
            <a:endParaRPr lang="en-US" dirty="0">
              <a:latin typeface="Times"/>
              <a:cs typeface="Times"/>
            </a:endParaRPr>
          </a:p>
          <a:p>
            <a:r>
              <a:rPr lang="en-US" dirty="0" smtClean="0">
                <a:latin typeface="Times"/>
                <a:cs typeface="Times"/>
              </a:rPr>
              <a:t>La </a:t>
            </a:r>
            <a:r>
              <a:rPr lang="en-US" dirty="0" err="1" smtClean="0">
                <a:latin typeface="Times"/>
                <a:cs typeface="Times"/>
              </a:rPr>
              <a:t>mise</a:t>
            </a:r>
            <a:r>
              <a:rPr lang="en-US" dirty="0" smtClean="0">
                <a:latin typeface="Times"/>
                <a:cs typeface="Times"/>
              </a:rPr>
              <a:t> en corps et la </a:t>
            </a:r>
            <a:r>
              <a:rPr lang="en-US" dirty="0" err="1" smtClean="0">
                <a:latin typeface="Times"/>
                <a:cs typeface="Times"/>
              </a:rPr>
              <a:t>mise</a:t>
            </a:r>
            <a:r>
              <a:rPr lang="en-US" dirty="0" smtClean="0">
                <a:latin typeface="Times"/>
                <a:cs typeface="Times"/>
              </a:rPr>
              <a:t> en </a:t>
            </a:r>
            <a:r>
              <a:rPr lang="en-US" dirty="0" err="1" smtClean="0">
                <a:latin typeface="Times"/>
                <a:cs typeface="Times"/>
              </a:rPr>
              <a:t>voix</a:t>
            </a:r>
            <a:endParaRPr lang="en-US" dirty="0">
              <a:latin typeface="Times"/>
              <a:cs typeface="Times"/>
            </a:endParaRPr>
          </a:p>
          <a:p>
            <a:r>
              <a:rPr lang="en-US" dirty="0" smtClean="0">
                <a:latin typeface="Times"/>
                <a:cs typeface="Times"/>
              </a:rPr>
              <a:t>Usage des archives (archive/trace)</a:t>
            </a:r>
            <a:endParaRPr lang="en-US" dirty="0">
              <a:latin typeface="Times"/>
              <a:cs typeface="Times"/>
            </a:endParaRPr>
          </a:p>
          <a:p>
            <a:r>
              <a:rPr lang="en-US" dirty="0" err="1" smtClean="0">
                <a:latin typeface="Times"/>
                <a:cs typeface="Times"/>
              </a:rPr>
              <a:t>Une</a:t>
            </a:r>
            <a:r>
              <a:rPr lang="en-US" dirty="0" smtClean="0">
                <a:latin typeface="Times"/>
                <a:cs typeface="Times"/>
              </a:rPr>
              <a:t> </a:t>
            </a:r>
            <a:r>
              <a:rPr lang="en-US" dirty="0" err="1" smtClean="0">
                <a:latin typeface="Times"/>
                <a:cs typeface="Times"/>
              </a:rPr>
              <a:t>expérience</a:t>
            </a:r>
            <a:r>
              <a:rPr lang="en-US" dirty="0" smtClean="0">
                <a:latin typeface="Times"/>
                <a:cs typeface="Times"/>
              </a:rPr>
              <a:t> </a:t>
            </a:r>
            <a:r>
              <a:rPr lang="en-US" dirty="0" err="1" smtClean="0">
                <a:latin typeface="Times"/>
                <a:cs typeface="Times"/>
              </a:rPr>
              <a:t>mêlant</a:t>
            </a:r>
            <a:r>
              <a:rPr lang="en-US" dirty="0" smtClean="0">
                <a:latin typeface="Times"/>
                <a:cs typeface="Times"/>
              </a:rPr>
              <a:t> le sensible, le </a:t>
            </a:r>
            <a:r>
              <a:rPr lang="en-US" dirty="0" err="1" smtClean="0">
                <a:latin typeface="Times"/>
                <a:cs typeface="Times"/>
              </a:rPr>
              <a:t>poétique</a:t>
            </a:r>
            <a:r>
              <a:rPr lang="en-US" dirty="0" smtClean="0">
                <a:latin typeface="Times"/>
                <a:cs typeface="Times"/>
              </a:rPr>
              <a:t> et le </a:t>
            </a:r>
            <a:r>
              <a:rPr lang="en-US" dirty="0" err="1" smtClean="0">
                <a:latin typeface="Times"/>
                <a:cs typeface="Times"/>
              </a:rPr>
              <a:t>politique</a:t>
            </a:r>
            <a:endParaRPr lang="en-US" dirty="0">
              <a:latin typeface="Times"/>
              <a:cs typeface="Times"/>
            </a:endParaRPr>
          </a:p>
        </p:txBody>
      </p:sp>
    </p:spTree>
    <p:extLst>
      <p:ext uri="{BB962C8B-B14F-4D97-AF65-F5344CB8AC3E}">
        <p14:creationId xmlns:p14="http://schemas.microsoft.com/office/powerpoint/2010/main" val="414402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4788"/>
            <a:ext cx="8229600" cy="5885330"/>
          </a:xfrm>
        </p:spPr>
        <p:txBody>
          <a:bodyPr/>
          <a:lstStyle/>
          <a:p>
            <a:pPr marL="0" indent="0">
              <a:buNone/>
            </a:pPr>
            <a:r>
              <a:rPr lang="en-US" sz="2800" u="sng" dirty="0">
                <a:latin typeface="Times New Roman"/>
                <a:cs typeface="Times New Roman"/>
              </a:rPr>
              <a:t>(suite) “Like Dolls, I’ll Rise”</a:t>
            </a:r>
          </a:p>
          <a:p>
            <a:pPr marL="0" indent="0">
              <a:buNone/>
            </a:pPr>
            <a:endParaRPr lang="en-US" u="sng" dirty="0" smtClean="0">
              <a:latin typeface="Times"/>
              <a:cs typeface="Times"/>
            </a:endParaRPr>
          </a:p>
          <a:p>
            <a:pPr marL="0" indent="0">
              <a:buNone/>
            </a:pPr>
            <a:r>
              <a:rPr lang="en-US" u="sng" dirty="0" smtClean="0">
                <a:latin typeface="Times"/>
                <a:cs typeface="Times"/>
              </a:rPr>
              <a:t>Inscriptions:</a:t>
            </a:r>
            <a:endParaRPr lang="en-US" dirty="0">
              <a:latin typeface="Times"/>
              <a:cs typeface="Times"/>
            </a:endParaRPr>
          </a:p>
          <a:p>
            <a:r>
              <a:rPr lang="en-US" dirty="0" smtClean="0">
                <a:latin typeface="Times"/>
                <a:cs typeface="Times"/>
              </a:rPr>
              <a:t>Emancipation / </a:t>
            </a:r>
            <a:r>
              <a:rPr lang="en-US" dirty="0" err="1" smtClean="0">
                <a:latin typeface="Times"/>
                <a:cs typeface="Times"/>
              </a:rPr>
              <a:t>Représentation</a:t>
            </a:r>
            <a:endParaRPr lang="en-US" dirty="0" smtClean="0">
              <a:latin typeface="Times"/>
              <a:cs typeface="Times"/>
            </a:endParaRPr>
          </a:p>
          <a:p>
            <a:r>
              <a:rPr lang="en-US" dirty="0" smtClean="0">
                <a:latin typeface="Times"/>
                <a:cs typeface="Times"/>
              </a:rPr>
              <a:t>Qui </a:t>
            </a:r>
            <a:r>
              <a:rPr lang="en-US" dirty="0" err="1" smtClean="0">
                <a:latin typeface="Times"/>
                <a:cs typeface="Times"/>
              </a:rPr>
              <a:t>parle</a:t>
            </a:r>
            <a:r>
              <a:rPr lang="en-US" dirty="0" smtClean="0">
                <a:latin typeface="Times"/>
                <a:cs typeface="Times"/>
              </a:rPr>
              <a:t> et qui </a:t>
            </a:r>
            <a:r>
              <a:rPr lang="en-US" dirty="0" err="1" smtClean="0">
                <a:latin typeface="Times"/>
                <a:cs typeface="Times"/>
              </a:rPr>
              <a:t>montre</a:t>
            </a:r>
            <a:r>
              <a:rPr lang="en-US" dirty="0" smtClean="0">
                <a:latin typeface="Times"/>
                <a:cs typeface="Times"/>
              </a:rPr>
              <a:t>? </a:t>
            </a:r>
          </a:p>
          <a:p>
            <a:r>
              <a:rPr lang="en-US" dirty="0" err="1" smtClean="0">
                <a:latin typeface="Times"/>
                <a:cs typeface="Times"/>
              </a:rPr>
              <a:t>Identités</a:t>
            </a:r>
            <a:r>
              <a:rPr lang="en-US" dirty="0" smtClean="0">
                <a:latin typeface="Times"/>
                <a:cs typeface="Times"/>
              </a:rPr>
              <a:t> et points de </a:t>
            </a:r>
            <a:r>
              <a:rPr lang="en-US" dirty="0" err="1" smtClean="0">
                <a:latin typeface="Times"/>
                <a:cs typeface="Times"/>
              </a:rPr>
              <a:t>vue</a:t>
            </a:r>
            <a:endParaRPr lang="en-US" dirty="0" smtClean="0">
              <a:latin typeface="Times"/>
              <a:cs typeface="Times"/>
            </a:endParaRPr>
          </a:p>
          <a:p>
            <a:r>
              <a:rPr lang="en-US" dirty="0" err="1" smtClean="0">
                <a:latin typeface="Times"/>
                <a:cs typeface="Times"/>
              </a:rPr>
              <a:t>Mise</a:t>
            </a:r>
            <a:r>
              <a:rPr lang="en-US" dirty="0" smtClean="0">
                <a:latin typeface="Times"/>
                <a:cs typeface="Times"/>
              </a:rPr>
              <a:t> en scène, </a:t>
            </a:r>
            <a:r>
              <a:rPr lang="en-US" dirty="0" err="1" smtClean="0">
                <a:latin typeface="Times"/>
                <a:cs typeface="Times"/>
              </a:rPr>
              <a:t>cadrages</a:t>
            </a:r>
            <a:endParaRPr lang="en-US" dirty="0" smtClean="0">
              <a:latin typeface="Times"/>
              <a:cs typeface="Times"/>
            </a:endParaRPr>
          </a:p>
          <a:p>
            <a:r>
              <a:rPr lang="en-US" dirty="0" smtClean="0">
                <a:latin typeface="Times"/>
                <a:cs typeface="Times"/>
              </a:rPr>
              <a:t>Usage des archives</a:t>
            </a:r>
          </a:p>
          <a:p>
            <a:r>
              <a:rPr lang="en-US" dirty="0" err="1" smtClean="0">
                <a:latin typeface="Times"/>
                <a:cs typeface="Times"/>
              </a:rPr>
              <a:t>Processus</a:t>
            </a:r>
            <a:r>
              <a:rPr lang="en-US" dirty="0" smtClean="0">
                <a:latin typeface="Times"/>
                <a:cs typeface="Times"/>
              </a:rPr>
              <a:t> de travail avec les </a:t>
            </a:r>
            <a:r>
              <a:rPr lang="en-US" dirty="0" err="1" smtClean="0">
                <a:latin typeface="Times"/>
                <a:cs typeface="Times"/>
              </a:rPr>
              <a:t>actrices</a:t>
            </a:r>
            <a:endParaRPr lang="en-US" dirty="0" smtClean="0">
              <a:latin typeface="Times"/>
              <a:cs typeface="Times"/>
            </a:endParaRPr>
          </a:p>
        </p:txBody>
      </p:sp>
    </p:spTree>
    <p:extLst>
      <p:ext uri="{BB962C8B-B14F-4D97-AF65-F5344CB8AC3E}">
        <p14:creationId xmlns:p14="http://schemas.microsoft.com/office/powerpoint/2010/main" val="3396786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564"/>
            <a:ext cx="8229600" cy="1143000"/>
          </a:xfrm>
        </p:spPr>
        <p:txBody>
          <a:bodyPr>
            <a:noAutofit/>
          </a:bodyPr>
          <a:lstStyle/>
          <a:p>
            <a:pPr algn="l"/>
            <a:r>
              <a:rPr lang="en-US" sz="2800" dirty="0" smtClean="0">
                <a:latin typeface="Times New Roman"/>
                <a:cs typeface="Times New Roman"/>
              </a:rPr>
              <a:t>Passage par </a:t>
            </a:r>
            <a:r>
              <a:rPr lang="en-US" sz="2800" dirty="0" err="1" smtClean="0">
                <a:latin typeface="Times New Roman"/>
                <a:cs typeface="Times New Roman"/>
              </a:rPr>
              <a:t>Deleuze</a:t>
            </a:r>
            <a:r>
              <a:rPr lang="en-US" sz="2800" dirty="0" smtClean="0">
                <a:latin typeface="Times New Roman"/>
                <a:cs typeface="Times New Roman"/>
              </a:rPr>
              <a:t> (1987): la </a:t>
            </a:r>
            <a:r>
              <a:rPr lang="en-US" sz="2800" dirty="0" err="1" smtClean="0">
                <a:latin typeface="Times New Roman"/>
                <a:cs typeface="Times New Roman"/>
              </a:rPr>
              <a:t>disjonction</a:t>
            </a:r>
            <a:r>
              <a:rPr lang="en-US" sz="2800" dirty="0" smtClean="0">
                <a:latin typeface="Times New Roman"/>
                <a:cs typeface="Times New Roman"/>
              </a:rPr>
              <a:t> du </a:t>
            </a:r>
            <a:r>
              <a:rPr lang="en-US" sz="2800" dirty="0" err="1" smtClean="0">
                <a:latin typeface="Times New Roman"/>
                <a:cs typeface="Times New Roman"/>
              </a:rPr>
              <a:t>visuel</a:t>
            </a:r>
            <a:r>
              <a:rPr lang="en-US" sz="2800" dirty="0" smtClean="0">
                <a:latin typeface="Times New Roman"/>
                <a:cs typeface="Times New Roman"/>
              </a:rPr>
              <a:t> et du </a:t>
            </a:r>
            <a:r>
              <a:rPr lang="en-US" sz="2800" dirty="0" err="1" smtClean="0">
                <a:latin typeface="Times New Roman"/>
                <a:cs typeface="Times New Roman"/>
              </a:rPr>
              <a:t>sonore</a:t>
            </a:r>
            <a:r>
              <a:rPr lang="en-US" sz="2800" dirty="0" smtClean="0">
                <a:latin typeface="Times New Roman"/>
                <a:cs typeface="Times New Roman"/>
              </a:rPr>
              <a:t> </a:t>
            </a:r>
            <a:r>
              <a:rPr lang="en-US" sz="2800" dirty="0" err="1" smtClean="0">
                <a:latin typeface="Times New Roman"/>
                <a:cs typeface="Times New Roman"/>
              </a:rPr>
              <a:t>comme</a:t>
            </a:r>
            <a:r>
              <a:rPr lang="en-US" sz="2800" dirty="0" smtClean="0">
                <a:latin typeface="Times New Roman"/>
                <a:cs typeface="Times New Roman"/>
              </a:rPr>
              <a:t> “idée </a:t>
            </a:r>
            <a:r>
              <a:rPr lang="en-US" sz="2800" dirty="0" err="1" smtClean="0">
                <a:latin typeface="Times New Roman"/>
                <a:cs typeface="Times New Roman"/>
              </a:rPr>
              <a:t>cinématographique</a:t>
            </a:r>
            <a:r>
              <a:rPr lang="en-US" sz="2800" dirty="0" smtClean="0">
                <a:latin typeface="Times New Roman"/>
                <a:cs typeface="Times New Roman"/>
              </a:rPr>
              <a:t> par excellence”</a:t>
            </a:r>
            <a:endParaRPr lang="en-US" sz="2800" dirty="0">
              <a:latin typeface="Times New Roman"/>
              <a:cs typeface="Times New Roman"/>
            </a:endParaRPr>
          </a:p>
        </p:txBody>
      </p:sp>
      <p:sp>
        <p:nvSpPr>
          <p:cNvPr id="3" name="Content Placeholder 2"/>
          <p:cNvSpPr>
            <a:spLocks noGrp="1"/>
          </p:cNvSpPr>
          <p:nvPr>
            <p:ph idx="1"/>
          </p:nvPr>
        </p:nvSpPr>
        <p:spPr/>
        <p:txBody>
          <a:bodyPr>
            <a:noAutofit/>
          </a:bodyPr>
          <a:lstStyle/>
          <a:p>
            <a:pPr marL="0" indent="0" algn="just">
              <a:buNone/>
            </a:pPr>
            <a:r>
              <a:rPr lang="fr-FR" sz="2400" i="1" dirty="0" smtClean="0">
                <a:latin typeface="Times New Roman"/>
                <a:cs typeface="Times New Roman"/>
              </a:rPr>
              <a:t>« (</a:t>
            </a:r>
            <a:r>
              <a:rPr lang="mr-IN" sz="2400" i="1" dirty="0" smtClean="0">
                <a:latin typeface="Times New Roman"/>
                <a:cs typeface="Times New Roman"/>
              </a:rPr>
              <a:t>…</a:t>
            </a:r>
            <a:r>
              <a:rPr lang="fr-FR" sz="2400" i="1" dirty="0" smtClean="0">
                <a:latin typeface="Times New Roman"/>
                <a:cs typeface="Times New Roman"/>
              </a:rPr>
              <a:t>) l’art </a:t>
            </a:r>
            <a:r>
              <a:rPr lang="fr-FR" sz="2400" i="1" dirty="0">
                <a:latin typeface="Times New Roman"/>
                <a:cs typeface="Times New Roman"/>
              </a:rPr>
              <a:t>c’est ce qui résiste, c’est ce qui résiste </a:t>
            </a:r>
            <a:r>
              <a:rPr lang="fr-FR" sz="2400" i="1" dirty="0" smtClean="0">
                <a:latin typeface="Times New Roman"/>
                <a:cs typeface="Times New Roman"/>
              </a:rPr>
              <a:t>et</a:t>
            </a:r>
            <a:r>
              <a:rPr lang="fr-FR" sz="2400" dirty="0">
                <a:latin typeface="Times New Roman"/>
                <a:cs typeface="Times New Roman"/>
              </a:rPr>
              <a:t> </a:t>
            </a:r>
            <a:r>
              <a:rPr lang="fr-FR" sz="2400" i="1" dirty="0" smtClean="0">
                <a:latin typeface="Times New Roman"/>
                <a:cs typeface="Times New Roman"/>
              </a:rPr>
              <a:t>c’est </a:t>
            </a:r>
            <a:r>
              <a:rPr lang="fr-FR" sz="2400" i="1" dirty="0">
                <a:latin typeface="Times New Roman"/>
                <a:cs typeface="Times New Roman"/>
              </a:rPr>
              <a:t>être non pas la seule chose qui résiste, mais c’est ce qui résiste. D’où ; d’où </a:t>
            </a:r>
            <a:r>
              <a:rPr lang="fr-FR" sz="2400" i="1" dirty="0" smtClean="0">
                <a:latin typeface="Times New Roman"/>
                <a:cs typeface="Times New Roman"/>
              </a:rPr>
              <a:t>le</a:t>
            </a:r>
            <a:r>
              <a:rPr lang="fr-FR" sz="2400" dirty="0">
                <a:latin typeface="Times New Roman"/>
                <a:cs typeface="Times New Roman"/>
              </a:rPr>
              <a:t> </a:t>
            </a:r>
            <a:r>
              <a:rPr lang="fr-FR" sz="2400" i="1" dirty="0" smtClean="0">
                <a:latin typeface="Times New Roman"/>
                <a:cs typeface="Times New Roman"/>
              </a:rPr>
              <a:t>rapport</a:t>
            </a:r>
            <a:r>
              <a:rPr lang="fr-FR" sz="2400" i="1" dirty="0">
                <a:latin typeface="Times New Roman"/>
                <a:cs typeface="Times New Roman"/>
              </a:rPr>
              <a:t>, le rapport si étroit entre l’acte de résistance et l’art, et l’</a:t>
            </a:r>
            <a:r>
              <a:rPr lang="fr-FR" sz="2400" i="1" dirty="0" err="1">
                <a:latin typeface="Times New Roman"/>
                <a:cs typeface="Times New Roman"/>
              </a:rPr>
              <a:t>oeuvre</a:t>
            </a:r>
            <a:r>
              <a:rPr lang="fr-FR" sz="2400" i="1" dirty="0">
                <a:latin typeface="Times New Roman"/>
                <a:cs typeface="Times New Roman"/>
              </a:rPr>
              <a:t> d’art. Tout </a:t>
            </a:r>
            <a:r>
              <a:rPr lang="fr-FR" sz="2400" i="1" dirty="0" smtClean="0">
                <a:latin typeface="Times New Roman"/>
                <a:cs typeface="Times New Roman"/>
              </a:rPr>
              <a:t>acte</a:t>
            </a:r>
            <a:r>
              <a:rPr lang="fr-FR" sz="2400" dirty="0">
                <a:latin typeface="Times New Roman"/>
                <a:cs typeface="Times New Roman"/>
              </a:rPr>
              <a:t> </a:t>
            </a:r>
            <a:r>
              <a:rPr lang="fr-FR" sz="2400" i="1" dirty="0" smtClean="0">
                <a:latin typeface="Times New Roman"/>
                <a:cs typeface="Times New Roman"/>
              </a:rPr>
              <a:t>de </a:t>
            </a:r>
            <a:r>
              <a:rPr lang="fr-FR" sz="2400" i="1" dirty="0">
                <a:latin typeface="Times New Roman"/>
                <a:cs typeface="Times New Roman"/>
              </a:rPr>
              <a:t>résistance n’est pas une </a:t>
            </a:r>
            <a:r>
              <a:rPr lang="fr-FR" sz="2400" i="1" dirty="0" err="1">
                <a:latin typeface="Times New Roman"/>
                <a:cs typeface="Times New Roman"/>
              </a:rPr>
              <a:t>oeuvre</a:t>
            </a:r>
            <a:r>
              <a:rPr lang="fr-FR" sz="2400" i="1" dirty="0">
                <a:latin typeface="Times New Roman"/>
                <a:cs typeface="Times New Roman"/>
              </a:rPr>
              <a:t> d’art bien que, d’une certaine manière elle en </a:t>
            </a:r>
            <a:r>
              <a:rPr lang="fr-FR" sz="2400" i="1" dirty="0" smtClean="0">
                <a:latin typeface="Times New Roman"/>
                <a:cs typeface="Times New Roman"/>
              </a:rPr>
              <a:t>soit.</a:t>
            </a:r>
            <a:r>
              <a:rPr lang="fr-FR" sz="2400" dirty="0">
                <a:latin typeface="Times New Roman"/>
                <a:cs typeface="Times New Roman"/>
              </a:rPr>
              <a:t> </a:t>
            </a:r>
            <a:r>
              <a:rPr lang="fr-FR" sz="2400" i="1" dirty="0" smtClean="0">
                <a:latin typeface="Times New Roman"/>
                <a:cs typeface="Times New Roman"/>
              </a:rPr>
              <a:t>Toute </a:t>
            </a:r>
            <a:r>
              <a:rPr lang="fr-FR" sz="2400" i="1" dirty="0" err="1">
                <a:latin typeface="Times New Roman"/>
                <a:cs typeface="Times New Roman"/>
              </a:rPr>
              <a:t>oeuvre</a:t>
            </a:r>
            <a:r>
              <a:rPr lang="fr-FR" sz="2400" i="1" dirty="0">
                <a:latin typeface="Times New Roman"/>
                <a:cs typeface="Times New Roman"/>
              </a:rPr>
              <a:t> d’art n’est pas un acte de résistance et pourtant, d’une </a:t>
            </a:r>
            <a:r>
              <a:rPr lang="fr-FR" sz="2400" i="1" dirty="0" smtClean="0">
                <a:latin typeface="Times New Roman"/>
                <a:cs typeface="Times New Roman"/>
              </a:rPr>
              <a:t>certaine</a:t>
            </a:r>
            <a:r>
              <a:rPr lang="fr-FR" sz="2400" dirty="0">
                <a:latin typeface="Times New Roman"/>
                <a:cs typeface="Times New Roman"/>
              </a:rPr>
              <a:t> </a:t>
            </a:r>
            <a:r>
              <a:rPr lang="fr-FR" sz="2400" i="1" dirty="0" smtClean="0">
                <a:latin typeface="Times New Roman"/>
                <a:cs typeface="Times New Roman"/>
              </a:rPr>
              <a:t>manière</a:t>
            </a:r>
            <a:r>
              <a:rPr lang="fr-FR" sz="2400" i="1" dirty="0">
                <a:latin typeface="Times New Roman"/>
                <a:cs typeface="Times New Roman"/>
              </a:rPr>
              <a:t>, elle </a:t>
            </a:r>
            <a:r>
              <a:rPr lang="fr-FR" sz="2400" i="1" dirty="0" smtClean="0">
                <a:latin typeface="Times New Roman"/>
                <a:cs typeface="Times New Roman"/>
              </a:rPr>
              <a:t>l’est.</a:t>
            </a:r>
            <a:r>
              <a:rPr lang="fr-FR" sz="2400" dirty="0">
                <a:latin typeface="Times New Roman"/>
                <a:cs typeface="Times New Roman"/>
              </a:rPr>
              <a:t> </a:t>
            </a:r>
            <a:r>
              <a:rPr lang="fr-FR" sz="2400" i="1" dirty="0" smtClean="0">
                <a:latin typeface="Times New Roman"/>
                <a:cs typeface="Times New Roman"/>
              </a:rPr>
              <a:t>Si </a:t>
            </a:r>
            <a:r>
              <a:rPr lang="fr-FR" sz="2400" i="1" dirty="0">
                <a:latin typeface="Times New Roman"/>
                <a:cs typeface="Times New Roman"/>
              </a:rPr>
              <a:t>vous me permettez de revenir à :</a:t>
            </a:r>
            <a:r>
              <a:rPr lang="fr-FR" sz="2400" b="1" i="1" u="sng" dirty="0">
                <a:latin typeface="Times New Roman"/>
                <a:cs typeface="Times New Roman"/>
              </a:rPr>
              <a:t>“</a:t>
            </a:r>
            <a:r>
              <a:rPr lang="fr-FR" sz="2400" b="1" i="1" u="sng" dirty="0" err="1">
                <a:latin typeface="Times New Roman"/>
                <a:cs typeface="Times New Roman"/>
              </a:rPr>
              <a:t>Qu’est-ce</a:t>
            </a:r>
            <a:r>
              <a:rPr lang="fr-FR" sz="2400" b="1" i="1" u="sng" dirty="0">
                <a:latin typeface="Times New Roman"/>
                <a:cs typeface="Times New Roman"/>
              </a:rPr>
              <a:t> qu’avoir une idée en cinéma</a:t>
            </a:r>
            <a:r>
              <a:rPr lang="fr-FR" sz="2400" i="1" dirty="0">
                <a:latin typeface="Times New Roman"/>
                <a:cs typeface="Times New Roman"/>
              </a:rPr>
              <a:t> ? ou </a:t>
            </a:r>
            <a:r>
              <a:rPr lang="fr-FR" sz="2400" i="1" dirty="0" smtClean="0">
                <a:latin typeface="Times New Roman"/>
                <a:cs typeface="Times New Roman"/>
              </a:rPr>
              <a:t>qu’est-ce</a:t>
            </a:r>
            <a:r>
              <a:rPr lang="fr-FR" sz="2400" dirty="0" smtClean="0">
                <a:latin typeface="Times New Roman"/>
                <a:cs typeface="Times New Roman"/>
              </a:rPr>
              <a:t> </a:t>
            </a:r>
            <a:r>
              <a:rPr lang="fr-FR" sz="2400" i="1" dirty="0" smtClean="0">
                <a:latin typeface="Times New Roman"/>
                <a:cs typeface="Times New Roman"/>
              </a:rPr>
              <a:t>qu’avoir </a:t>
            </a:r>
            <a:r>
              <a:rPr lang="fr-FR" sz="2400" i="1" dirty="0">
                <a:latin typeface="Times New Roman"/>
                <a:cs typeface="Times New Roman"/>
              </a:rPr>
              <a:t>une idée cinématographique ?“. </a:t>
            </a:r>
            <a:endParaRPr lang="en-US" sz="2400" dirty="0">
              <a:latin typeface="Times New Roman"/>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3513536859"/>
              </p:ext>
            </p:extLst>
          </p:nvPr>
        </p:nvGraphicFramePr>
        <p:xfrm>
          <a:off x="388762" y="1678254"/>
          <a:ext cx="8371336" cy="3771211"/>
        </p:xfrm>
        <a:graphic>
          <a:graphicData uri="http://schemas.openxmlformats.org/drawingml/2006/table">
            <a:tbl>
              <a:tblPr/>
              <a:tblGrid>
                <a:gridCol w="8371336">
                  <a:extLst>
                    <a:ext uri="{9D8B030D-6E8A-4147-A177-3AD203B41FA5}">
                      <a16:colId xmlns:a16="http://schemas.microsoft.com/office/drawing/2014/main" val="20000"/>
                    </a:ext>
                  </a:extLst>
                </a:gridCol>
              </a:tblGrid>
              <a:tr h="3771211">
                <a:tc>
                  <a:txBody>
                    <a:bodyPr/>
                    <a:lstStyle/>
                    <a:p>
                      <a:endParaRPr lang="en-US" dirty="0" smtClean="0"/>
                    </a:p>
                    <a:p>
                      <a:endParaRPr lang="en-US" dirty="0"/>
                    </a:p>
                  </a:txBody>
                  <a:tcPr>
                    <a:lnL w="12700" cmpd="sng">
                      <a:solidFill>
                        <a:scrgbClr r="0" g="0" b="0"/>
                      </a:solidFill>
                      <a:prstDash val="solid"/>
                    </a:lnL>
                    <a:lnR w="12700" cmpd="sng">
                      <a:solidFill>
                        <a:scrgbClr r="0" g="0" b="0"/>
                      </a:solidFill>
                      <a:prstDash val="solid"/>
                    </a:lnR>
                    <a:lnT w="12700" cmpd="sng">
                      <a:solidFill>
                        <a:scrgbClr r="0" g="0" b="0"/>
                      </a:solidFill>
                      <a:prstDash val="solid"/>
                    </a:lnT>
                    <a:lnB w="12700" cmpd="sng">
                      <a:solidFill>
                        <a:scrgbClr r="0" g="0" b="0"/>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99423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3611"/>
            <a:ext cx="8229600" cy="5362389"/>
          </a:xfrm>
        </p:spPr>
        <p:txBody>
          <a:bodyPr/>
          <a:lstStyle/>
          <a:p>
            <a:pPr marL="0" indent="0">
              <a:buNone/>
            </a:pPr>
            <a:r>
              <a:rPr lang="en-US" u="sng" dirty="0" err="1" smtClean="0">
                <a:latin typeface="Times New Roman"/>
                <a:cs typeface="Times New Roman"/>
              </a:rPr>
              <a:t>Désensevelir</a:t>
            </a:r>
            <a:r>
              <a:rPr lang="en-US" u="sng" dirty="0" smtClean="0">
                <a:latin typeface="Times New Roman"/>
                <a:cs typeface="Times New Roman"/>
              </a:rPr>
              <a:t>, </a:t>
            </a:r>
            <a:r>
              <a:rPr lang="en-US" u="sng" dirty="0" err="1" smtClean="0">
                <a:latin typeface="Times New Roman"/>
                <a:cs typeface="Times New Roman"/>
              </a:rPr>
              <a:t>une</a:t>
            </a:r>
            <a:r>
              <a:rPr lang="en-US" u="sng" dirty="0" smtClean="0">
                <a:latin typeface="Times New Roman"/>
                <a:cs typeface="Times New Roman"/>
              </a:rPr>
              <a:t> </a:t>
            </a:r>
            <a:r>
              <a:rPr lang="en-US" u="sng" dirty="0" err="1" smtClean="0">
                <a:latin typeface="Times New Roman"/>
                <a:cs typeface="Times New Roman"/>
              </a:rPr>
              <a:t>voix</a:t>
            </a:r>
            <a:r>
              <a:rPr lang="en-US" u="sng" dirty="0" smtClean="0">
                <a:latin typeface="Times New Roman"/>
                <a:cs typeface="Times New Roman"/>
              </a:rPr>
              <a:t> pour des </a:t>
            </a:r>
            <a:r>
              <a:rPr lang="en-US" u="sng" dirty="0" err="1" smtClean="0">
                <a:latin typeface="Times New Roman"/>
                <a:cs typeface="Times New Roman"/>
              </a:rPr>
              <a:t>voix</a:t>
            </a:r>
            <a:r>
              <a:rPr lang="en-US" u="sng" dirty="0" smtClean="0">
                <a:latin typeface="Times New Roman"/>
                <a:cs typeface="Times New Roman"/>
              </a:rPr>
              <a:t>:</a:t>
            </a:r>
          </a:p>
          <a:p>
            <a:pPr marL="0" indent="0">
              <a:buNone/>
            </a:pPr>
            <a:endParaRPr lang="en-US" u="sng" dirty="0" smtClean="0">
              <a:latin typeface="Times New Roman"/>
              <a:cs typeface="Times New Roman"/>
            </a:endParaRPr>
          </a:p>
          <a:p>
            <a:r>
              <a:rPr lang="en-GB" dirty="0">
                <a:latin typeface="Times New Roman"/>
                <a:cs typeface="Times New Roman"/>
              </a:rPr>
              <a:t> « Everything that can be spoken is on the ground of the enormous voices that have not, or cannot be heard. » </a:t>
            </a:r>
            <a:r>
              <a:rPr lang="en-GB" dirty="0" smtClean="0">
                <a:latin typeface="Times New Roman"/>
                <a:cs typeface="Times New Roman"/>
              </a:rPr>
              <a:t>Stuart Hall</a:t>
            </a:r>
            <a:endParaRPr lang="fr-FR" dirty="0">
              <a:latin typeface="Times New Roman"/>
              <a:cs typeface="Times New Roman"/>
            </a:endParaRPr>
          </a:p>
          <a:p>
            <a:r>
              <a:rPr lang="en-GB" i="1" dirty="0">
                <a:latin typeface="Times New Roman"/>
                <a:cs typeface="Times New Roman"/>
              </a:rPr>
              <a:t>Tout </a:t>
            </a:r>
            <a:r>
              <a:rPr lang="en-GB" i="1" dirty="0" err="1">
                <a:latin typeface="Times New Roman"/>
                <a:cs typeface="Times New Roman"/>
              </a:rPr>
              <a:t>ce</a:t>
            </a:r>
            <a:r>
              <a:rPr lang="en-GB" i="1" dirty="0">
                <a:latin typeface="Times New Roman"/>
                <a:cs typeface="Times New Roman"/>
              </a:rPr>
              <a:t> qui </a:t>
            </a:r>
            <a:r>
              <a:rPr lang="en-GB" i="1" dirty="0" err="1">
                <a:latin typeface="Times New Roman"/>
                <a:cs typeface="Times New Roman"/>
              </a:rPr>
              <a:t>peut</a:t>
            </a:r>
            <a:r>
              <a:rPr lang="en-GB" i="1" dirty="0">
                <a:latin typeface="Times New Roman"/>
                <a:cs typeface="Times New Roman"/>
              </a:rPr>
              <a:t> </a:t>
            </a:r>
            <a:r>
              <a:rPr lang="en-GB" i="1" dirty="0" err="1">
                <a:latin typeface="Times New Roman"/>
                <a:cs typeface="Times New Roman"/>
              </a:rPr>
              <a:t>être</a:t>
            </a:r>
            <a:r>
              <a:rPr lang="en-GB" i="1" dirty="0">
                <a:latin typeface="Times New Roman"/>
                <a:cs typeface="Times New Roman"/>
              </a:rPr>
              <a:t> </a:t>
            </a:r>
            <a:r>
              <a:rPr lang="en-GB" i="1" dirty="0" err="1">
                <a:latin typeface="Times New Roman"/>
                <a:cs typeface="Times New Roman"/>
              </a:rPr>
              <a:t>dit</a:t>
            </a:r>
            <a:r>
              <a:rPr lang="en-GB" i="1" dirty="0">
                <a:latin typeface="Times New Roman"/>
                <a:cs typeface="Times New Roman"/>
              </a:rPr>
              <a:t> sort du fond des </a:t>
            </a:r>
            <a:r>
              <a:rPr lang="en-GB" i="1" dirty="0" err="1">
                <a:latin typeface="Times New Roman"/>
                <a:cs typeface="Times New Roman"/>
              </a:rPr>
              <a:t>voix</a:t>
            </a:r>
            <a:r>
              <a:rPr lang="en-GB" i="1" dirty="0">
                <a:latin typeface="Times New Roman"/>
                <a:cs typeface="Times New Roman"/>
              </a:rPr>
              <a:t> </a:t>
            </a:r>
            <a:r>
              <a:rPr lang="en-GB" i="1" dirty="0" err="1">
                <a:latin typeface="Times New Roman"/>
                <a:cs typeface="Times New Roman"/>
              </a:rPr>
              <a:t>innombrables</a:t>
            </a:r>
            <a:r>
              <a:rPr lang="en-GB" i="1" dirty="0">
                <a:latin typeface="Times New Roman"/>
                <a:cs typeface="Times New Roman"/>
              </a:rPr>
              <a:t> qui </a:t>
            </a:r>
            <a:r>
              <a:rPr lang="en-GB" i="1" dirty="0" err="1">
                <a:latin typeface="Times New Roman"/>
                <a:cs typeface="Times New Roman"/>
              </a:rPr>
              <a:t>n’ont</a:t>
            </a:r>
            <a:r>
              <a:rPr lang="en-GB" i="1" dirty="0">
                <a:latin typeface="Times New Roman"/>
                <a:cs typeface="Times New Roman"/>
              </a:rPr>
              <a:t> pas </a:t>
            </a:r>
            <a:r>
              <a:rPr lang="en-GB" i="1" dirty="0" err="1">
                <a:latin typeface="Times New Roman"/>
                <a:cs typeface="Times New Roman"/>
              </a:rPr>
              <a:t>été</a:t>
            </a:r>
            <a:r>
              <a:rPr lang="en-GB" i="1" dirty="0">
                <a:latin typeface="Times New Roman"/>
                <a:cs typeface="Times New Roman"/>
              </a:rPr>
              <a:t>, </a:t>
            </a:r>
            <a:r>
              <a:rPr lang="en-GB" i="1" dirty="0" err="1">
                <a:latin typeface="Times New Roman"/>
                <a:cs typeface="Times New Roman"/>
              </a:rPr>
              <a:t>ou</a:t>
            </a:r>
            <a:r>
              <a:rPr lang="en-GB" i="1" dirty="0">
                <a:latin typeface="Times New Roman"/>
                <a:cs typeface="Times New Roman"/>
              </a:rPr>
              <a:t> ne </a:t>
            </a:r>
            <a:r>
              <a:rPr lang="en-GB" i="1" dirty="0" err="1">
                <a:latin typeface="Times New Roman"/>
                <a:cs typeface="Times New Roman"/>
              </a:rPr>
              <a:t>peuvent</a:t>
            </a:r>
            <a:r>
              <a:rPr lang="en-GB" i="1" dirty="0">
                <a:latin typeface="Times New Roman"/>
                <a:cs typeface="Times New Roman"/>
              </a:rPr>
              <a:t> </a:t>
            </a:r>
            <a:r>
              <a:rPr lang="en-GB" i="1" dirty="0" err="1">
                <a:latin typeface="Times New Roman"/>
                <a:cs typeface="Times New Roman"/>
              </a:rPr>
              <a:t>être</a:t>
            </a:r>
            <a:r>
              <a:rPr lang="en-GB" i="1" dirty="0">
                <a:latin typeface="Times New Roman"/>
                <a:cs typeface="Times New Roman"/>
              </a:rPr>
              <a:t>, </a:t>
            </a:r>
            <a:r>
              <a:rPr lang="en-GB" i="1" dirty="0" err="1">
                <a:latin typeface="Times New Roman"/>
                <a:cs typeface="Times New Roman"/>
              </a:rPr>
              <a:t>entendues</a:t>
            </a:r>
            <a:r>
              <a:rPr lang="en-GB" i="1" dirty="0" smtClean="0">
                <a:latin typeface="Times New Roman"/>
                <a:cs typeface="Times New Roman"/>
              </a:rPr>
              <a:t>. </a:t>
            </a:r>
            <a:endParaRPr lang="en-US" dirty="0">
              <a:latin typeface="Times New Roman"/>
              <a:cs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2456567380"/>
              </p:ext>
            </p:extLst>
          </p:nvPr>
        </p:nvGraphicFramePr>
        <p:xfrm>
          <a:off x="355661" y="1861281"/>
          <a:ext cx="8363982" cy="3580230"/>
        </p:xfrm>
        <a:graphic>
          <a:graphicData uri="http://schemas.openxmlformats.org/drawingml/2006/table">
            <a:tbl>
              <a:tblPr/>
              <a:tblGrid>
                <a:gridCol w="8363982">
                  <a:extLst>
                    <a:ext uri="{9D8B030D-6E8A-4147-A177-3AD203B41FA5}">
                      <a16:colId xmlns:a16="http://schemas.microsoft.com/office/drawing/2014/main" val="20000"/>
                    </a:ext>
                  </a:extLst>
                </a:gridCol>
              </a:tblGrid>
              <a:tr h="3580230">
                <a:tc>
                  <a:txBody>
                    <a:bodyPr/>
                    <a:lstStyle/>
                    <a:p>
                      <a:endParaRPr lang="en-US" dirty="0"/>
                    </a:p>
                  </a:txBody>
                  <a:tcPr>
                    <a:lnL w="12700" cmpd="sng">
                      <a:solidFill>
                        <a:scrgbClr r="0" g="0" b="0"/>
                      </a:solidFill>
                      <a:prstDash val="solid"/>
                    </a:lnL>
                    <a:lnR w="12700" cmpd="sng">
                      <a:solidFill>
                        <a:scrgbClr r="0" g="0" b="0"/>
                      </a:solidFill>
                      <a:prstDash val="solid"/>
                    </a:lnR>
                    <a:lnT w="12700" cmpd="sng">
                      <a:solidFill>
                        <a:scrgbClr r="0" g="0" b="0"/>
                      </a:solidFill>
                      <a:prstDash val="solid"/>
                    </a:lnT>
                    <a:lnB w="12700" cmpd="sng">
                      <a:solidFill>
                        <a:scrgbClr r="0" g="0" b="0"/>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07825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1715"/>
            <a:ext cx="8229600" cy="5623795"/>
          </a:xfrm>
        </p:spPr>
        <p:txBody>
          <a:bodyPr>
            <a:normAutofit/>
          </a:bodyPr>
          <a:lstStyle/>
          <a:p>
            <a:pPr marL="0" indent="0">
              <a:buNone/>
            </a:pPr>
            <a:r>
              <a:rPr lang="en-US" sz="2800" u="sng" dirty="0" err="1" smtClean="0">
                <a:solidFill>
                  <a:srgbClr val="000000"/>
                </a:solidFill>
                <a:latin typeface="Times New Roman"/>
                <a:cs typeface="Times New Roman"/>
              </a:rPr>
              <a:t>Analogie</a:t>
            </a:r>
            <a:r>
              <a:rPr lang="en-US" sz="2800" u="sng" dirty="0" smtClean="0">
                <a:solidFill>
                  <a:srgbClr val="000000"/>
                </a:solidFill>
                <a:latin typeface="Times New Roman"/>
                <a:cs typeface="Times New Roman"/>
              </a:rPr>
              <a:t> - De la </a:t>
            </a:r>
            <a:r>
              <a:rPr lang="en-US" sz="2800" u="sng" dirty="0" err="1" smtClean="0">
                <a:solidFill>
                  <a:srgbClr val="000000"/>
                </a:solidFill>
                <a:latin typeface="Times New Roman"/>
                <a:cs typeface="Times New Roman"/>
              </a:rPr>
              <a:t>liberté</a:t>
            </a:r>
            <a:r>
              <a:rPr lang="en-US" sz="2800" u="sng" dirty="0" smtClean="0">
                <a:solidFill>
                  <a:srgbClr val="000000"/>
                </a:solidFill>
                <a:latin typeface="Times New Roman"/>
                <a:cs typeface="Times New Roman"/>
              </a:rPr>
              <a:t> </a:t>
            </a:r>
            <a:r>
              <a:rPr lang="en-US" sz="2800" u="sng" dirty="0" err="1" smtClean="0">
                <a:solidFill>
                  <a:srgbClr val="000000"/>
                </a:solidFill>
                <a:latin typeface="Times New Roman"/>
                <a:cs typeface="Times New Roman"/>
              </a:rPr>
              <a:t>dans</a:t>
            </a:r>
            <a:r>
              <a:rPr lang="en-US" sz="2800" u="sng" dirty="0" smtClean="0">
                <a:solidFill>
                  <a:srgbClr val="000000"/>
                </a:solidFill>
                <a:latin typeface="Times New Roman"/>
                <a:cs typeface="Times New Roman"/>
              </a:rPr>
              <a:t> </a:t>
            </a:r>
            <a:r>
              <a:rPr lang="en-US" sz="2800" u="sng" dirty="0" err="1" smtClean="0">
                <a:solidFill>
                  <a:srgbClr val="000000"/>
                </a:solidFill>
                <a:latin typeface="Times New Roman"/>
                <a:cs typeface="Times New Roman"/>
              </a:rPr>
              <a:t>une</a:t>
            </a:r>
            <a:r>
              <a:rPr lang="en-US" sz="2800" u="sng" dirty="0" smtClean="0">
                <a:solidFill>
                  <a:srgbClr val="000000"/>
                </a:solidFill>
                <a:latin typeface="Times New Roman"/>
                <a:cs typeface="Times New Roman"/>
              </a:rPr>
              <a:t> camisole:</a:t>
            </a:r>
          </a:p>
          <a:p>
            <a:pPr marL="0" indent="0">
              <a:buNone/>
            </a:pPr>
            <a:endParaRPr lang="en-US" sz="1800" dirty="0" smtClean="0">
              <a:solidFill>
                <a:srgbClr val="000000"/>
              </a:solidFill>
              <a:latin typeface="Times New Roman"/>
              <a:cs typeface="Times New Roman"/>
            </a:endParaRPr>
          </a:p>
          <a:p>
            <a:pPr marL="0" indent="0">
              <a:buNone/>
            </a:pPr>
            <a:r>
              <a:rPr lang="en-US" sz="2800" dirty="0" smtClean="0">
                <a:solidFill>
                  <a:srgbClr val="000000"/>
                </a:solidFill>
                <a:latin typeface="Times New Roman"/>
                <a:cs typeface="Times New Roman"/>
              </a:rPr>
              <a:t>“Something Good - Negro Kiss”, 1898</a:t>
            </a:r>
          </a:p>
          <a:p>
            <a:pPr marL="0" indent="0">
              <a:buNone/>
            </a:pPr>
            <a:r>
              <a:rPr lang="en-US" sz="2800" dirty="0" smtClean="0">
                <a:solidFill>
                  <a:srgbClr val="000000"/>
                </a:solidFill>
                <a:latin typeface="Times New Roman"/>
                <a:cs typeface="Times New Roman"/>
              </a:rPr>
              <a:t>William Selig </a:t>
            </a:r>
            <a:r>
              <a:rPr lang="mr-IN" sz="2800" dirty="0" smtClean="0">
                <a:solidFill>
                  <a:srgbClr val="000000"/>
                </a:solidFill>
                <a:latin typeface="Times New Roman"/>
                <a:cs typeface="Times New Roman"/>
              </a:rPr>
              <a:t>–</a:t>
            </a:r>
            <a:r>
              <a:rPr lang="en-US" sz="2800" dirty="0" smtClean="0">
                <a:solidFill>
                  <a:srgbClr val="000000"/>
                </a:solidFill>
                <a:latin typeface="Times New Roman"/>
                <a:cs typeface="Times New Roman"/>
              </a:rPr>
              <a:t> Saint </a:t>
            </a:r>
            <a:r>
              <a:rPr lang="en-US" sz="2800" dirty="0" err="1" smtClean="0">
                <a:solidFill>
                  <a:srgbClr val="000000"/>
                </a:solidFill>
                <a:latin typeface="Times New Roman"/>
                <a:cs typeface="Times New Roman"/>
              </a:rPr>
              <a:t>Suttle</a:t>
            </a:r>
            <a:r>
              <a:rPr lang="en-US" sz="2800" dirty="0" smtClean="0">
                <a:solidFill>
                  <a:srgbClr val="000000"/>
                </a:solidFill>
                <a:latin typeface="Times New Roman"/>
                <a:cs typeface="Times New Roman"/>
              </a:rPr>
              <a:t> </a:t>
            </a:r>
            <a:r>
              <a:rPr lang="mr-IN" sz="2800" dirty="0" smtClean="0">
                <a:solidFill>
                  <a:srgbClr val="000000"/>
                </a:solidFill>
                <a:latin typeface="Times New Roman"/>
                <a:cs typeface="Times New Roman"/>
              </a:rPr>
              <a:t>–</a:t>
            </a:r>
            <a:r>
              <a:rPr lang="en-US" sz="2800" dirty="0" smtClean="0">
                <a:solidFill>
                  <a:srgbClr val="000000"/>
                </a:solidFill>
                <a:latin typeface="Times New Roman"/>
                <a:cs typeface="Times New Roman"/>
              </a:rPr>
              <a:t> </a:t>
            </a:r>
            <a:r>
              <a:rPr lang="en-US" sz="2800" dirty="0" err="1" smtClean="0">
                <a:solidFill>
                  <a:srgbClr val="000000"/>
                </a:solidFill>
                <a:latin typeface="Times New Roman"/>
                <a:cs typeface="Times New Roman"/>
              </a:rPr>
              <a:t>Gertie</a:t>
            </a:r>
            <a:r>
              <a:rPr lang="en-US" sz="2800" dirty="0" smtClean="0">
                <a:solidFill>
                  <a:srgbClr val="000000"/>
                </a:solidFill>
                <a:latin typeface="Times New Roman"/>
                <a:cs typeface="Times New Roman"/>
              </a:rPr>
              <a:t> Brown</a:t>
            </a:r>
          </a:p>
          <a:p>
            <a:pPr marL="0" indent="0">
              <a:buNone/>
            </a:pPr>
            <a:r>
              <a:rPr lang="de-DE" sz="2000" dirty="0" smtClean="0">
                <a:solidFill>
                  <a:srgbClr val="000000"/>
                </a:solidFill>
                <a:latin typeface="Times New Roman"/>
                <a:cs typeface="Times New Roman"/>
              </a:rPr>
              <a:t>© </a:t>
            </a:r>
            <a:r>
              <a:rPr lang="en-US" sz="2000" dirty="0" smtClean="0">
                <a:solidFill>
                  <a:srgbClr val="000000"/>
                </a:solidFill>
                <a:latin typeface="Times New Roman"/>
                <a:cs typeface="Times New Roman"/>
              </a:rPr>
              <a:t>USC School of Cinematic Arts / Library of Congress</a:t>
            </a:r>
          </a:p>
          <a:p>
            <a:pPr marL="0" indent="0">
              <a:buNone/>
            </a:pPr>
            <a:endParaRPr lang="en-US" dirty="0">
              <a:solidFill>
                <a:srgbClr val="000000"/>
              </a:solidFill>
              <a:latin typeface="Times New Roman"/>
              <a:cs typeface="Times New Roman"/>
            </a:endParaRPr>
          </a:p>
          <a:p>
            <a:pPr marL="0" indent="0">
              <a:buNone/>
            </a:pPr>
            <a:endParaRPr lang="en-US" dirty="0" smtClean="0">
              <a:solidFill>
                <a:srgbClr val="000000"/>
              </a:solidFill>
              <a:latin typeface="Times New Roman"/>
              <a:cs typeface="Times New Roman"/>
            </a:endParaRPr>
          </a:p>
          <a:p>
            <a:pPr marL="0" indent="0">
              <a:buNone/>
            </a:pPr>
            <a:endParaRPr lang="en-US" dirty="0" smtClean="0">
              <a:solidFill>
                <a:srgbClr val="000000"/>
              </a:solidFill>
              <a:latin typeface="Times New Roman"/>
              <a:cs typeface="Times New Roman"/>
            </a:endParaRPr>
          </a:p>
          <a:p>
            <a:pPr marL="0" indent="0">
              <a:buNone/>
            </a:pPr>
            <a:endParaRPr lang="en-US" dirty="0" smtClean="0">
              <a:solidFill>
                <a:srgbClr val="000000"/>
              </a:solidFill>
              <a:latin typeface="Times New Roman"/>
              <a:cs typeface="Times New Roman"/>
            </a:endParaRPr>
          </a:p>
          <a:p>
            <a:pPr marL="0" indent="0">
              <a:buNone/>
            </a:pPr>
            <a:endParaRPr lang="en-US" dirty="0">
              <a:solidFill>
                <a:srgbClr val="000000"/>
              </a:solidFill>
              <a:latin typeface="Times New Roman"/>
              <a:cs typeface="Times New Roman"/>
            </a:endParaRPr>
          </a:p>
          <a:p>
            <a:pPr marL="0" indent="0">
              <a:buNone/>
            </a:pPr>
            <a:endParaRPr lang="en-US" dirty="0" smtClean="0">
              <a:solidFill>
                <a:srgbClr val="000000"/>
              </a:solidFill>
              <a:latin typeface="Times New Roman"/>
              <a:cs typeface="Times New Roman"/>
            </a:endParaRPr>
          </a:p>
          <a:p>
            <a:pPr marL="0" indent="0">
              <a:buNone/>
            </a:pPr>
            <a:endParaRPr lang="en-US" dirty="0">
              <a:solidFill>
                <a:srgbClr val="000000"/>
              </a:solidFill>
              <a:latin typeface="Times New Roman"/>
              <a:cs typeface="Times New Roman"/>
            </a:endParaRPr>
          </a:p>
          <a:p>
            <a:pPr marL="0" indent="0">
              <a:buNone/>
            </a:pPr>
            <a:endParaRPr lang="en-US" dirty="0">
              <a:solidFill>
                <a:srgbClr val="000000"/>
              </a:solidFill>
              <a:latin typeface="Times New Roman"/>
              <a:cs typeface="Times New Roman"/>
            </a:endParaRPr>
          </a:p>
        </p:txBody>
      </p:sp>
      <p:pic>
        <p:nvPicPr>
          <p:cNvPr id="4" name="Picture 3" descr="MV5BNTg1ZDY0ZWYtN2Y4MS00ZWIyLTg2YjktY2MzOWJkMTFjNjdmXkEyXkFqcGdeQXVyNjYxNjA5OTY@._V1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224" y="2901634"/>
            <a:ext cx="5291596" cy="3185850"/>
          </a:xfrm>
          <a:prstGeom prst="rect">
            <a:avLst/>
          </a:prstGeom>
        </p:spPr>
      </p:pic>
      <p:sp>
        <p:nvSpPr>
          <p:cNvPr id="5" name="TextBox 4"/>
          <p:cNvSpPr txBox="1"/>
          <p:nvPr/>
        </p:nvSpPr>
        <p:spPr>
          <a:xfrm>
            <a:off x="582704" y="6087484"/>
            <a:ext cx="6226716" cy="369332"/>
          </a:xfrm>
          <a:prstGeom prst="rect">
            <a:avLst/>
          </a:prstGeom>
          <a:noFill/>
        </p:spPr>
        <p:txBody>
          <a:bodyPr wrap="square" rtlCol="0">
            <a:spAutoFit/>
          </a:bodyPr>
          <a:lstStyle/>
          <a:p>
            <a:pPr>
              <a:buFont typeface="Wingdings" charset="0"/>
              <a:buChar char="Ø"/>
            </a:pPr>
            <a:r>
              <a:rPr lang="en-US" dirty="0">
                <a:solidFill>
                  <a:srgbClr val="000000"/>
                </a:solidFill>
                <a:latin typeface="Times New Roman"/>
                <a:cs typeface="Times New Roman"/>
              </a:rPr>
              <a:t>Projection</a:t>
            </a:r>
          </a:p>
        </p:txBody>
      </p:sp>
    </p:spTree>
    <p:extLst>
      <p:ext uri="{BB962C8B-B14F-4D97-AF65-F5344CB8AC3E}">
        <p14:creationId xmlns:p14="http://schemas.microsoft.com/office/powerpoint/2010/main" val="1833688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8789"/>
            <a:ext cx="8229600" cy="5511799"/>
          </a:xfrm>
        </p:spPr>
        <p:txBody>
          <a:bodyPr>
            <a:normAutofit lnSpcReduction="10000"/>
          </a:bodyPr>
          <a:lstStyle/>
          <a:p>
            <a:pPr marL="0" indent="0">
              <a:buNone/>
            </a:pPr>
            <a:r>
              <a:rPr lang="en-US" u="sng" dirty="0" err="1" smtClean="0">
                <a:latin typeface="Times"/>
                <a:cs typeface="Times"/>
              </a:rPr>
              <a:t>Eléments</a:t>
            </a:r>
            <a:r>
              <a:rPr lang="en-US" u="sng" dirty="0" smtClean="0">
                <a:latin typeface="Times"/>
                <a:cs typeface="Times"/>
              </a:rPr>
              <a:t> </a:t>
            </a:r>
            <a:r>
              <a:rPr lang="en-US" u="sng" dirty="0" err="1" smtClean="0">
                <a:latin typeface="Times"/>
                <a:cs typeface="Times"/>
              </a:rPr>
              <a:t>d’histoire</a:t>
            </a:r>
            <a:r>
              <a:rPr lang="en-US" u="sng" dirty="0" smtClean="0">
                <a:latin typeface="Times"/>
                <a:cs typeface="Times"/>
              </a:rPr>
              <a:t> du </a:t>
            </a:r>
            <a:r>
              <a:rPr lang="en-US" u="sng" dirty="0" err="1" smtClean="0">
                <a:latin typeface="Times"/>
                <a:cs typeface="Times"/>
              </a:rPr>
              <a:t>cinéma</a:t>
            </a:r>
            <a:r>
              <a:rPr lang="en-US" u="sng" dirty="0" smtClean="0">
                <a:latin typeface="Times"/>
                <a:cs typeface="Times"/>
              </a:rPr>
              <a:t> </a:t>
            </a:r>
            <a:r>
              <a:rPr lang="en-US" u="sng" dirty="0" err="1" smtClean="0">
                <a:latin typeface="Times"/>
                <a:cs typeface="Times"/>
              </a:rPr>
              <a:t>africain-américain</a:t>
            </a:r>
            <a:r>
              <a:rPr lang="en-US" u="sng" dirty="0" smtClean="0">
                <a:latin typeface="Times"/>
                <a:cs typeface="Times"/>
              </a:rPr>
              <a:t> et de la </a:t>
            </a:r>
            <a:r>
              <a:rPr lang="en-US" u="sng" dirty="0" err="1" smtClean="0">
                <a:latin typeface="Times"/>
                <a:cs typeface="Times"/>
              </a:rPr>
              <a:t>représentation</a:t>
            </a:r>
            <a:r>
              <a:rPr lang="en-US" u="sng" dirty="0" smtClean="0">
                <a:latin typeface="Times"/>
                <a:cs typeface="Times"/>
              </a:rPr>
              <a:t> des </a:t>
            </a:r>
            <a:r>
              <a:rPr lang="en-US" u="sng" dirty="0" err="1" smtClean="0">
                <a:latin typeface="Times"/>
                <a:cs typeface="Times"/>
              </a:rPr>
              <a:t>Africain.es-Américaine.es</a:t>
            </a:r>
            <a:r>
              <a:rPr lang="en-US" u="sng" dirty="0" smtClean="0">
                <a:latin typeface="Times"/>
                <a:cs typeface="Times"/>
              </a:rPr>
              <a:t> au </a:t>
            </a:r>
            <a:r>
              <a:rPr lang="en-US" u="sng" dirty="0" err="1" smtClean="0">
                <a:latin typeface="Times"/>
                <a:cs typeface="Times"/>
              </a:rPr>
              <a:t>cinéma</a:t>
            </a:r>
            <a:r>
              <a:rPr lang="en-US" u="sng" dirty="0" smtClean="0">
                <a:latin typeface="Times"/>
                <a:cs typeface="Times"/>
              </a:rPr>
              <a:t>:</a:t>
            </a:r>
          </a:p>
          <a:p>
            <a:pPr marL="0" indent="0">
              <a:buNone/>
            </a:pPr>
            <a:endParaRPr lang="en-US" dirty="0">
              <a:latin typeface="Times"/>
              <a:cs typeface="Times"/>
            </a:endParaRPr>
          </a:p>
          <a:p>
            <a:pPr>
              <a:buFontTx/>
              <a:buChar char="•"/>
            </a:pPr>
            <a:r>
              <a:rPr lang="en-US" dirty="0" smtClean="0">
                <a:latin typeface="Times"/>
                <a:cs typeface="Times"/>
              </a:rPr>
              <a:t>Oscar </a:t>
            </a:r>
            <a:r>
              <a:rPr lang="en-US" dirty="0" err="1" smtClean="0">
                <a:latin typeface="Times"/>
                <a:cs typeface="Times"/>
              </a:rPr>
              <a:t>Michaux</a:t>
            </a:r>
            <a:r>
              <a:rPr lang="en-US" dirty="0" smtClean="0">
                <a:latin typeface="Times"/>
                <a:cs typeface="Times"/>
              </a:rPr>
              <a:t> (Within Our Gates, 1920)</a:t>
            </a:r>
            <a:endParaRPr lang="en-US" dirty="0">
              <a:latin typeface="Times"/>
              <a:cs typeface="Times"/>
            </a:endParaRPr>
          </a:p>
          <a:p>
            <a:pPr>
              <a:buFontTx/>
              <a:buChar char="•"/>
            </a:pPr>
            <a:r>
              <a:rPr lang="en-US" dirty="0" err="1" smtClean="0">
                <a:latin typeface="Times"/>
                <a:cs typeface="Times"/>
              </a:rPr>
              <a:t>Blaxpoitation</a:t>
            </a:r>
            <a:endParaRPr lang="en-US" dirty="0">
              <a:latin typeface="Times"/>
              <a:cs typeface="Times"/>
            </a:endParaRPr>
          </a:p>
          <a:p>
            <a:pPr>
              <a:buFontTx/>
              <a:buChar char="•"/>
            </a:pPr>
            <a:r>
              <a:rPr lang="en-US" dirty="0" err="1" smtClean="0">
                <a:latin typeface="Times"/>
                <a:cs typeface="Times"/>
              </a:rPr>
              <a:t>Cinéma</a:t>
            </a:r>
            <a:r>
              <a:rPr lang="en-US" dirty="0" smtClean="0">
                <a:latin typeface="Times"/>
                <a:cs typeface="Times"/>
              </a:rPr>
              <a:t> </a:t>
            </a:r>
            <a:r>
              <a:rPr lang="en-US" dirty="0" err="1" smtClean="0">
                <a:latin typeface="Times"/>
                <a:cs typeface="Times"/>
              </a:rPr>
              <a:t>politique</a:t>
            </a:r>
            <a:r>
              <a:rPr lang="en-US" dirty="0" smtClean="0">
                <a:latin typeface="Times"/>
                <a:cs typeface="Times"/>
              </a:rPr>
              <a:t> et militant (1960-1970)</a:t>
            </a:r>
          </a:p>
          <a:p>
            <a:pPr>
              <a:buFontTx/>
              <a:buChar char="•"/>
            </a:pPr>
            <a:r>
              <a:rPr lang="fr-FR" dirty="0" smtClean="0">
                <a:latin typeface="Times"/>
                <a:cs typeface="Times"/>
              </a:rPr>
              <a:t>Documentaire / Hollywood / L.A </a:t>
            </a:r>
            <a:r>
              <a:rPr lang="fr-FR" dirty="0" err="1" smtClean="0">
                <a:latin typeface="Times"/>
                <a:cs typeface="Times"/>
              </a:rPr>
              <a:t>Rebellion</a:t>
            </a:r>
            <a:endParaRPr lang="fr-FR" dirty="0" smtClean="0">
              <a:latin typeface="Times"/>
              <a:cs typeface="Times"/>
            </a:endParaRPr>
          </a:p>
          <a:p>
            <a:pPr>
              <a:buFontTx/>
              <a:buChar char="•"/>
            </a:pPr>
            <a:r>
              <a:rPr lang="fr-FR" dirty="0" smtClean="0">
                <a:latin typeface="Times"/>
                <a:cs typeface="Times"/>
              </a:rPr>
              <a:t>Madeline </a:t>
            </a:r>
            <a:r>
              <a:rPr lang="fr-FR" dirty="0" err="1" smtClean="0">
                <a:latin typeface="Times"/>
                <a:cs typeface="Times"/>
              </a:rPr>
              <a:t>Aderson</a:t>
            </a:r>
            <a:r>
              <a:rPr lang="fr-FR" dirty="0" smtClean="0">
                <a:latin typeface="Times"/>
                <a:cs typeface="Times"/>
              </a:rPr>
              <a:t>, Julie </a:t>
            </a:r>
            <a:r>
              <a:rPr lang="fr-FR" dirty="0" err="1" smtClean="0">
                <a:latin typeface="Times"/>
                <a:cs typeface="Times"/>
              </a:rPr>
              <a:t>Dash</a:t>
            </a:r>
            <a:r>
              <a:rPr lang="fr-FR" dirty="0" smtClean="0">
                <a:latin typeface="Times"/>
                <a:cs typeface="Times"/>
              </a:rPr>
              <a:t> (</a:t>
            </a:r>
            <a:r>
              <a:rPr lang="fr-FR" dirty="0" err="1" smtClean="0">
                <a:latin typeface="Times"/>
                <a:cs typeface="Times"/>
              </a:rPr>
              <a:t>Daughters</a:t>
            </a:r>
            <a:r>
              <a:rPr lang="fr-FR" dirty="0" smtClean="0">
                <a:latin typeface="Times"/>
                <a:cs typeface="Times"/>
              </a:rPr>
              <a:t> of the </a:t>
            </a:r>
            <a:r>
              <a:rPr lang="fr-FR" dirty="0" err="1" smtClean="0">
                <a:latin typeface="Times"/>
                <a:cs typeface="Times"/>
              </a:rPr>
              <a:t>Dust</a:t>
            </a:r>
            <a:r>
              <a:rPr lang="fr-FR" dirty="0" smtClean="0">
                <a:latin typeface="Times"/>
                <a:cs typeface="Times"/>
              </a:rPr>
              <a:t>, 1960)</a:t>
            </a:r>
            <a:endParaRPr lang="en-US" dirty="0" smtClean="0">
              <a:latin typeface="Times"/>
              <a:cs typeface="Times"/>
            </a:endParaRPr>
          </a:p>
          <a:p>
            <a:pPr>
              <a:buFontTx/>
              <a:buChar char="•"/>
            </a:pPr>
            <a:endParaRPr lang="en-US" dirty="0" smtClean="0">
              <a:latin typeface="Times"/>
              <a:cs typeface="Times"/>
            </a:endParaRPr>
          </a:p>
          <a:p>
            <a:pPr>
              <a:buFontTx/>
              <a:buChar char="-"/>
            </a:pPr>
            <a:endParaRPr lang="en-US" dirty="0" smtClean="0">
              <a:latin typeface="Times"/>
              <a:cs typeface="Times"/>
            </a:endParaRPr>
          </a:p>
          <a:p>
            <a:pPr marL="0" indent="0">
              <a:buNone/>
            </a:pPr>
            <a:endParaRPr lang="en-US" dirty="0">
              <a:latin typeface="Times"/>
              <a:cs typeface="Times"/>
            </a:endParaRPr>
          </a:p>
        </p:txBody>
      </p:sp>
    </p:spTree>
    <p:extLst>
      <p:ext uri="{BB962C8B-B14F-4D97-AF65-F5344CB8AC3E}">
        <p14:creationId xmlns:p14="http://schemas.microsoft.com/office/powerpoint/2010/main" val="2679595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8776</TotalTime>
  <Words>644</Words>
  <Application>Microsoft Office PowerPoint</Application>
  <PresentationFormat>Affichage à l'écran (4:3)</PresentationFormat>
  <Paragraphs>103</Paragraphs>
  <Slides>18</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Times</vt:lpstr>
      <vt:lpstr>Times New Roman</vt:lpstr>
      <vt:lpstr>Wingdings</vt:lpstr>
      <vt:lpstr>Office Theme</vt:lpstr>
      <vt:lpstr>Par le film, je m’élèverai</vt:lpstr>
      <vt:lpstr>“Like Dolls, I’ll Rise”  Court-métrage documentaire, 29 minutes,  Etats-Unis/ France, 2018</vt:lpstr>
      <vt:lpstr>(suite) “Like Dolls, I’ll Rise”</vt:lpstr>
      <vt:lpstr>Présentation PowerPoint</vt:lpstr>
      <vt:lpstr>Présentation PowerPoint</vt:lpstr>
      <vt:lpstr>Passage par Deleuze (1987): la disjonction du visuel et du sonore comme “idée cinématographique par excellence”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(suite) Une voix à soi</vt:lpstr>
      <vt:lpstr>(suite) Expérience minoritaire et art vidéo, autour de l’invisibilité: </vt:lpstr>
      <vt:lpstr>Conclusion:  Le film comme passe-muraille. Le cinéma comme rédempteur (Kracauer) Something good.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Nora Philippe</dc:creator>
  <cp:lastModifiedBy>Teresina Mir</cp:lastModifiedBy>
  <cp:revision>38</cp:revision>
  <dcterms:created xsi:type="dcterms:W3CDTF">2019-02-12T10:36:44Z</dcterms:created>
  <dcterms:modified xsi:type="dcterms:W3CDTF">2019-02-19T13:30:12Z</dcterms:modified>
</cp:coreProperties>
</file>