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2" d="100"/>
          <a:sy n="72" d="100"/>
        </p:scale>
        <p:origin x="-54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C3EB7AF-F4F5-4205-AFCA-21A617B7AF70}" type="datetimeFigureOut">
              <a:rPr lang="fr-FR" smtClean="0"/>
              <a:t>15/01/2009</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C55DE38-0BAF-49DB-8589-59530817E002}"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FC3EB7AF-F4F5-4205-AFCA-21A617B7AF70}" type="datetimeFigureOut">
              <a:rPr lang="fr-FR" smtClean="0"/>
              <a:t>15/01/2009</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C55DE38-0BAF-49DB-8589-59530817E00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C3EB7AF-F4F5-4205-AFCA-21A617B7AF70}" type="datetimeFigureOut">
              <a:rPr lang="fr-FR" smtClean="0"/>
              <a:t>15/01/2009</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C55DE38-0BAF-49DB-8589-59530817E002}"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FC3EB7AF-F4F5-4205-AFCA-21A617B7AF70}" type="datetimeFigureOut">
              <a:rPr lang="fr-FR" smtClean="0"/>
              <a:t>15/01/2009</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C55DE38-0BAF-49DB-8589-59530817E00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FC3EB7AF-F4F5-4205-AFCA-21A617B7AF70}" type="datetimeFigureOut">
              <a:rPr lang="fr-FR" smtClean="0"/>
              <a:t>15/01/2009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C55DE38-0BAF-49DB-8589-59530817E002}"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C3EB7AF-F4F5-4205-AFCA-21A617B7AF70}" type="datetimeFigureOut">
              <a:rPr lang="fr-FR" smtClean="0"/>
              <a:t>15/01/2009</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C55DE38-0BAF-49DB-8589-59530817E00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La chrétienté occidentale </a:t>
            </a:r>
            <a:endParaRPr lang="fr-FR" dirty="0"/>
          </a:p>
        </p:txBody>
      </p:sp>
      <p:sp>
        <p:nvSpPr>
          <p:cNvPr id="5" name="Sous-titre 4"/>
          <p:cNvSpPr>
            <a:spLocks noGrp="1"/>
          </p:cNvSpPr>
          <p:nvPr>
            <p:ph type="subTitle" idx="1"/>
          </p:nvPr>
        </p:nvSpPr>
        <p:spPr/>
        <p:txBody>
          <a:bodyPr/>
          <a:lstStyle/>
          <a:p>
            <a:r>
              <a:rPr lang="fr-FR" dirty="0" smtClean="0"/>
              <a:t>La cathédrale, témoin de la place de l’Eglise et de la religion chrétienne dans la société médiévale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cathédrale de chartres </a:t>
            </a:r>
            <a:endParaRPr lang="fr-FR" dirty="0"/>
          </a:p>
        </p:txBody>
      </p:sp>
      <p:pic>
        <p:nvPicPr>
          <p:cNvPr id="1026" name="Picture 2" descr="E:\HDA\chartres 2.jpg"/>
          <p:cNvPicPr>
            <a:picLocks noGrp="1" noChangeAspect="1" noChangeArrowheads="1"/>
          </p:cNvPicPr>
          <p:nvPr>
            <p:ph sz="half" idx="1"/>
          </p:nvPr>
        </p:nvPicPr>
        <p:blipFill>
          <a:blip r:embed="rId2"/>
          <a:stretch>
            <a:fillRect/>
          </a:stretch>
        </p:blipFill>
        <p:spPr bwMode="auto">
          <a:xfrm>
            <a:off x="51270" y="2285992"/>
            <a:ext cx="5020796" cy="3655140"/>
          </a:xfrm>
          <a:prstGeom prst="rect">
            <a:avLst/>
          </a:prstGeom>
          <a:noFill/>
        </p:spPr>
      </p:pic>
      <p:sp>
        <p:nvSpPr>
          <p:cNvPr id="5" name="Espace réservé du contenu 4"/>
          <p:cNvSpPr>
            <a:spLocks noGrp="1"/>
          </p:cNvSpPr>
          <p:nvPr>
            <p:ph sz="half" idx="2"/>
          </p:nvPr>
        </p:nvSpPr>
        <p:spPr>
          <a:xfrm>
            <a:off x="5286380" y="1643050"/>
            <a:ext cx="2448870" cy="4525963"/>
          </a:xfrm>
        </p:spPr>
        <p:txBody>
          <a:bodyPr/>
          <a:lstStyle/>
          <a:p>
            <a:pPr>
              <a:buNone/>
            </a:pPr>
            <a:r>
              <a:rPr lang="fr-FR" dirty="0" smtClean="0">
                <a:solidFill>
                  <a:schemeClr val="bg2">
                    <a:lumMod val="50000"/>
                  </a:schemeClr>
                </a:solidFill>
              </a:rPr>
              <a:t>En quoi les cathédrales sont-elles témoin de la foi des fidèles chrétiens au Moyen Age?</a:t>
            </a:r>
            <a:r>
              <a:rPr lang="fr-FR"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Chartres au XIII° siècle </a:t>
            </a:r>
            <a:endParaRPr lang="fr-FR" dirty="0"/>
          </a:p>
        </p:txBody>
      </p:sp>
      <p:sp>
        <p:nvSpPr>
          <p:cNvPr id="6" name="Espace réservé du contenu 5"/>
          <p:cNvSpPr>
            <a:spLocks noGrp="1"/>
          </p:cNvSpPr>
          <p:nvPr>
            <p:ph idx="1"/>
          </p:nvPr>
        </p:nvSpPr>
        <p:spPr/>
        <p:txBody>
          <a:bodyPr/>
          <a:lstStyle/>
          <a:p>
            <a:pPr>
              <a:buNone/>
            </a:pPr>
            <a:endParaRPr lang="fr-FR" dirty="0"/>
          </a:p>
        </p:txBody>
      </p:sp>
      <p:pic>
        <p:nvPicPr>
          <p:cNvPr id="2051" name="Picture 3" descr="E:\HDA\Chartres-carte2.jpg"/>
          <p:cNvPicPr>
            <a:picLocks noChangeAspect="1" noChangeArrowheads="1"/>
          </p:cNvPicPr>
          <p:nvPr/>
        </p:nvPicPr>
        <p:blipFill>
          <a:blip r:embed="rId2"/>
          <a:srcRect/>
          <a:stretch>
            <a:fillRect/>
          </a:stretch>
        </p:blipFill>
        <p:spPr bwMode="auto">
          <a:xfrm>
            <a:off x="500034" y="1643050"/>
            <a:ext cx="7081364" cy="4905162"/>
          </a:xfrm>
          <a:prstGeom prst="rect">
            <a:avLst/>
          </a:prstGeom>
          <a:noFill/>
        </p:spPr>
      </p:pic>
      <p:cxnSp>
        <p:nvCxnSpPr>
          <p:cNvPr id="9" name="Connecteur droit avec flèche 8"/>
          <p:cNvCxnSpPr/>
          <p:nvPr/>
        </p:nvCxnSpPr>
        <p:spPr>
          <a:xfrm rot="10800000" flipV="1">
            <a:off x="4500562" y="2214554"/>
            <a:ext cx="2214578" cy="142876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15140" y="1571612"/>
            <a:ext cx="1483098" cy="646331"/>
          </a:xfrm>
          <a:prstGeom prst="rect">
            <a:avLst/>
          </a:prstGeom>
          <a:solidFill>
            <a:schemeClr val="tx2">
              <a:lumMod val="20000"/>
              <a:lumOff val="8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Notre Dame </a:t>
            </a:r>
          </a:p>
          <a:p>
            <a:r>
              <a:rPr lang="fr-FR" dirty="0" smtClean="0">
                <a:solidFill>
                  <a:schemeClr val="bg2">
                    <a:lumMod val="50000"/>
                  </a:schemeClr>
                </a:solidFill>
              </a:rPr>
              <a:t>De Chartres </a:t>
            </a:r>
            <a:endParaRPr lang="fr-FR" dirty="0">
              <a:solidFill>
                <a:schemeClr val="bg2">
                  <a:lumMod val="50000"/>
                </a:schemeClr>
              </a:solidFill>
            </a:endParaRPr>
          </a:p>
        </p:txBody>
      </p:sp>
      <p:cxnSp>
        <p:nvCxnSpPr>
          <p:cNvPr id="15" name="Connecteur droit avec flèche 14"/>
          <p:cNvCxnSpPr/>
          <p:nvPr/>
        </p:nvCxnSpPr>
        <p:spPr>
          <a:xfrm flipV="1">
            <a:off x="1857356" y="4286256"/>
            <a:ext cx="1500198" cy="1000132"/>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42910" y="5357826"/>
            <a:ext cx="1816523" cy="369332"/>
          </a:xfrm>
          <a:prstGeom prst="rect">
            <a:avLst/>
          </a:prstGeom>
          <a:solidFill>
            <a:schemeClr val="tx2">
              <a:lumMod val="20000"/>
              <a:lumOff val="80000"/>
            </a:schemeClr>
          </a:solidFill>
          <a:ln>
            <a:solidFill>
              <a:schemeClr val="bg2">
                <a:lumMod val="50000"/>
              </a:schemeClr>
            </a:solidFill>
          </a:ln>
        </p:spPr>
        <p:txBody>
          <a:bodyPr wrap="none" rtlCol="0">
            <a:spAutoFit/>
          </a:bodyPr>
          <a:lstStyle/>
          <a:p>
            <a:r>
              <a:rPr lang="fr-FR" dirty="0" smtClean="0">
                <a:solidFill>
                  <a:schemeClr val="bg2">
                    <a:lumMod val="50000"/>
                  </a:schemeClr>
                </a:solidFill>
              </a:rPr>
              <a:t>Château comtal</a:t>
            </a:r>
            <a:endParaRPr lang="fr-FR"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Une cathédrale « à la gloire de dieu »</a:t>
            </a:r>
            <a:endParaRPr lang="fr-FR" dirty="0"/>
          </a:p>
        </p:txBody>
      </p:sp>
      <p:pic>
        <p:nvPicPr>
          <p:cNvPr id="3076" name="Picture 4" descr="E:\HDA\428px-Plan_cathedrale_Chartres.png"/>
          <p:cNvPicPr>
            <a:picLocks noGrp="1" noChangeAspect="1" noChangeArrowheads="1"/>
          </p:cNvPicPr>
          <p:nvPr>
            <p:ph idx="1"/>
          </p:nvPr>
        </p:nvPicPr>
        <p:blipFill>
          <a:blip r:embed="rId2"/>
          <a:stretch>
            <a:fillRect/>
          </a:stretch>
        </p:blipFill>
        <p:spPr bwMode="auto">
          <a:xfrm>
            <a:off x="2214546" y="1542902"/>
            <a:ext cx="3605916" cy="5046598"/>
          </a:xfrm>
          <a:prstGeom prst="rect">
            <a:avLst/>
          </a:prstGeom>
          <a:noFill/>
        </p:spPr>
      </p:pic>
      <p:cxnSp>
        <p:nvCxnSpPr>
          <p:cNvPr id="15" name="Connecteur droit avec flèche 14"/>
          <p:cNvCxnSpPr/>
          <p:nvPr/>
        </p:nvCxnSpPr>
        <p:spPr>
          <a:xfrm rot="10800000">
            <a:off x="3929058" y="5214950"/>
            <a:ext cx="2143140" cy="35719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215074" y="5286388"/>
            <a:ext cx="2428892" cy="1200329"/>
          </a:xfrm>
          <a:prstGeom prst="rect">
            <a:avLst/>
          </a:prstGeom>
          <a:solidFill>
            <a:schemeClr val="bg2">
              <a:lumMod val="9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LA NEF: 44 m de long, 16,40 de large, 33 m avec les bas côtés  </a:t>
            </a:r>
            <a:endParaRPr lang="fr-FR" dirty="0">
              <a:solidFill>
                <a:schemeClr val="bg2">
                  <a:lumMod val="50000"/>
                </a:schemeClr>
              </a:solidFill>
            </a:endParaRPr>
          </a:p>
        </p:txBody>
      </p:sp>
      <p:cxnSp>
        <p:nvCxnSpPr>
          <p:cNvPr id="21" name="Connecteur droit avec flèche 20"/>
          <p:cNvCxnSpPr>
            <a:stCxn id="24" idx="1"/>
          </p:cNvCxnSpPr>
          <p:nvPr/>
        </p:nvCxnSpPr>
        <p:spPr>
          <a:xfrm rot="10800000" flipV="1">
            <a:off x="4429124" y="4167664"/>
            <a:ext cx="2143140" cy="9430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572264" y="3429000"/>
            <a:ext cx="1500198" cy="1477328"/>
          </a:xfrm>
          <a:prstGeom prst="rect">
            <a:avLst/>
          </a:prstGeom>
          <a:solidFill>
            <a:schemeClr val="bg2">
              <a:lumMod val="9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LE TRANSEPT:</a:t>
            </a:r>
          </a:p>
          <a:p>
            <a:r>
              <a:rPr lang="fr-FR" dirty="0" smtClean="0">
                <a:solidFill>
                  <a:schemeClr val="bg2">
                    <a:lumMod val="50000"/>
                  </a:schemeClr>
                </a:solidFill>
              </a:rPr>
              <a:t>14 m de long, 65 m de large </a:t>
            </a:r>
            <a:endParaRPr lang="fr-FR" dirty="0">
              <a:solidFill>
                <a:schemeClr val="bg2">
                  <a:lumMod val="50000"/>
                </a:schemeClr>
              </a:solidFill>
            </a:endParaRPr>
          </a:p>
        </p:txBody>
      </p:sp>
      <p:cxnSp>
        <p:nvCxnSpPr>
          <p:cNvPr id="30" name="Connecteur droit avec flèche 29"/>
          <p:cNvCxnSpPr/>
          <p:nvPr/>
        </p:nvCxnSpPr>
        <p:spPr>
          <a:xfrm rot="10800000">
            <a:off x="4357686" y="5643578"/>
            <a:ext cx="1785950" cy="357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0800000">
            <a:off x="3571868" y="5786454"/>
            <a:ext cx="2571768" cy="214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flipV="1">
            <a:off x="4000496" y="2857496"/>
            <a:ext cx="1357322" cy="4286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5500694" y="2500306"/>
            <a:ext cx="2779928" cy="369332"/>
          </a:xfrm>
          <a:prstGeom prst="rect">
            <a:avLst/>
          </a:prstGeom>
          <a:solidFill>
            <a:schemeClr val="bg2">
              <a:lumMod val="9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LE CHŒUR, 37 m de long</a:t>
            </a:r>
            <a:endParaRPr lang="fr-FR" dirty="0">
              <a:solidFill>
                <a:schemeClr val="bg2">
                  <a:lumMod val="50000"/>
                </a:schemeClr>
              </a:solidFill>
            </a:endParaRPr>
          </a:p>
        </p:txBody>
      </p:sp>
      <p:sp>
        <p:nvSpPr>
          <p:cNvPr id="43" name="ZoneTexte 42"/>
          <p:cNvSpPr txBox="1"/>
          <p:nvPr/>
        </p:nvSpPr>
        <p:spPr>
          <a:xfrm>
            <a:off x="428596" y="2357430"/>
            <a:ext cx="1785950" cy="646331"/>
          </a:xfrm>
          <a:prstGeom prst="rect">
            <a:avLst/>
          </a:prstGeom>
          <a:solidFill>
            <a:schemeClr val="bg2">
              <a:lumMod val="50000"/>
            </a:schemeClr>
          </a:solidFill>
          <a:ln>
            <a:solidFill>
              <a:schemeClr val="bg2">
                <a:lumMod val="10000"/>
              </a:schemeClr>
            </a:solidFill>
          </a:ln>
        </p:spPr>
        <p:txBody>
          <a:bodyPr wrap="square" rtlCol="0">
            <a:spAutoFit/>
          </a:bodyPr>
          <a:lstStyle/>
          <a:p>
            <a:r>
              <a:rPr lang="fr-FR" dirty="0" smtClean="0">
                <a:solidFill>
                  <a:schemeClr val="bg2">
                    <a:lumMod val="90000"/>
                  </a:schemeClr>
                </a:solidFill>
              </a:rPr>
              <a:t>LONGUEUR TOTALE : 130 m</a:t>
            </a:r>
            <a:endParaRPr lang="fr-FR" dirty="0">
              <a:solidFill>
                <a:schemeClr val="bg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Bottom)">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slide(fromBottom)">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slide(fromBottom)">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lide(fromBottom)">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lide(fromBottom)">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slide(fromBottom)">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slide(fromBottom)">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24"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construction gigantesque</a:t>
            </a:r>
            <a:endParaRPr lang="fr-FR" dirty="0"/>
          </a:p>
        </p:txBody>
      </p:sp>
      <p:pic>
        <p:nvPicPr>
          <p:cNvPr id="4098" name="Picture 2" descr="E:\HDA\chartres21.jpg"/>
          <p:cNvPicPr>
            <a:picLocks noGrp="1" noChangeAspect="1" noChangeArrowheads="1"/>
          </p:cNvPicPr>
          <p:nvPr>
            <p:ph idx="1"/>
          </p:nvPr>
        </p:nvPicPr>
        <p:blipFill>
          <a:blip r:embed="rId2"/>
          <a:srcRect/>
          <a:stretch>
            <a:fillRect/>
          </a:stretch>
        </p:blipFill>
        <p:spPr bwMode="auto">
          <a:xfrm>
            <a:off x="2363970" y="1928802"/>
            <a:ext cx="3268288" cy="4357718"/>
          </a:xfrm>
          <a:prstGeom prst="rect">
            <a:avLst/>
          </a:prstGeom>
          <a:noFill/>
        </p:spPr>
      </p:pic>
      <p:sp>
        <p:nvSpPr>
          <p:cNvPr id="5" name="ZoneTexte 4"/>
          <p:cNvSpPr txBox="1"/>
          <p:nvPr/>
        </p:nvSpPr>
        <p:spPr>
          <a:xfrm>
            <a:off x="5715009" y="2357430"/>
            <a:ext cx="2143139" cy="646331"/>
          </a:xfrm>
          <a:prstGeom prst="rect">
            <a:avLst/>
          </a:prstGeom>
          <a:solidFill>
            <a:schemeClr val="bg2">
              <a:lumMod val="9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Hauteur sous voûte: 37,50 m</a:t>
            </a:r>
            <a:endParaRPr lang="fr-FR"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slide(fromBottom)">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Toujours plus haut</a:t>
            </a:r>
            <a:endParaRPr lang="fr-FR" dirty="0"/>
          </a:p>
        </p:txBody>
      </p:sp>
      <p:pic>
        <p:nvPicPr>
          <p:cNvPr id="5122" name="Picture 2" descr="E:\HDA\606_1-cathedrale-de-chartres.jpg"/>
          <p:cNvPicPr>
            <a:picLocks noGrp="1" noChangeAspect="1" noChangeArrowheads="1"/>
          </p:cNvPicPr>
          <p:nvPr>
            <p:ph idx="1"/>
          </p:nvPr>
        </p:nvPicPr>
        <p:blipFill>
          <a:blip r:embed="rId2"/>
          <a:srcRect/>
          <a:stretch>
            <a:fillRect/>
          </a:stretch>
        </p:blipFill>
        <p:spPr bwMode="auto">
          <a:xfrm>
            <a:off x="2647950" y="1828006"/>
            <a:ext cx="2857500" cy="4410075"/>
          </a:xfrm>
          <a:prstGeom prst="rect">
            <a:avLst/>
          </a:prstGeom>
          <a:noFill/>
        </p:spPr>
      </p:pic>
      <p:sp>
        <p:nvSpPr>
          <p:cNvPr id="5" name="ZoneTexte 4"/>
          <p:cNvSpPr txBox="1"/>
          <p:nvPr/>
        </p:nvSpPr>
        <p:spPr>
          <a:xfrm>
            <a:off x="6286512" y="2071678"/>
            <a:ext cx="1633781" cy="1200329"/>
          </a:xfrm>
          <a:prstGeom prst="rect">
            <a:avLst/>
          </a:prstGeom>
          <a:solidFill>
            <a:schemeClr val="bg2">
              <a:lumMod val="90000"/>
            </a:schemeClr>
          </a:solidFill>
          <a:ln>
            <a:solidFill>
              <a:schemeClr val="bg2">
                <a:lumMod val="50000"/>
              </a:schemeClr>
            </a:solidFill>
          </a:ln>
        </p:spPr>
        <p:txBody>
          <a:bodyPr wrap="none" rtlCol="0">
            <a:spAutoFit/>
          </a:bodyPr>
          <a:lstStyle/>
          <a:p>
            <a:r>
              <a:rPr lang="fr-FR" dirty="0" smtClean="0">
                <a:solidFill>
                  <a:schemeClr val="bg2">
                    <a:lumMod val="50000"/>
                  </a:schemeClr>
                </a:solidFill>
              </a:rPr>
              <a:t>Hauteur du </a:t>
            </a:r>
          </a:p>
          <a:p>
            <a:r>
              <a:rPr lang="fr-FR" dirty="0" smtClean="0">
                <a:solidFill>
                  <a:schemeClr val="bg2">
                    <a:lumMod val="50000"/>
                  </a:schemeClr>
                </a:solidFill>
              </a:rPr>
              <a:t>clocher neuf: </a:t>
            </a:r>
          </a:p>
          <a:p>
            <a:r>
              <a:rPr lang="fr-FR" dirty="0" smtClean="0">
                <a:solidFill>
                  <a:schemeClr val="bg2">
                    <a:lumMod val="50000"/>
                  </a:schemeClr>
                </a:solidFill>
              </a:rPr>
              <a:t>115 m</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slide(fromBottom)">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images pour enseigner</a:t>
            </a:r>
            <a:endParaRPr lang="fr-FR" dirty="0"/>
          </a:p>
        </p:txBody>
      </p:sp>
      <p:pic>
        <p:nvPicPr>
          <p:cNvPr id="6146" name="Picture 2" descr="E:\HDA\66546723_aCACixq9_LesvitrauxdeChartres.jpg"/>
          <p:cNvPicPr>
            <a:picLocks noGrp="1" noChangeAspect="1" noChangeArrowheads="1"/>
          </p:cNvPicPr>
          <p:nvPr>
            <p:ph idx="1"/>
          </p:nvPr>
        </p:nvPicPr>
        <p:blipFill>
          <a:blip r:embed="rId2"/>
          <a:srcRect/>
          <a:stretch>
            <a:fillRect/>
          </a:stretch>
        </p:blipFill>
        <p:spPr bwMode="auto">
          <a:xfrm>
            <a:off x="2285984" y="1596696"/>
            <a:ext cx="3134884" cy="4265148"/>
          </a:xfrm>
          <a:prstGeom prst="rect">
            <a:avLst/>
          </a:prstGeom>
          <a:noFill/>
        </p:spPr>
      </p:pic>
      <p:sp>
        <p:nvSpPr>
          <p:cNvPr id="5" name="ZoneTexte 4"/>
          <p:cNvSpPr txBox="1"/>
          <p:nvPr/>
        </p:nvSpPr>
        <p:spPr>
          <a:xfrm>
            <a:off x="6000760" y="1785926"/>
            <a:ext cx="2143140" cy="738664"/>
          </a:xfrm>
          <a:prstGeom prst="rect">
            <a:avLst/>
          </a:prstGeom>
          <a:solidFill>
            <a:schemeClr val="bg2">
              <a:lumMod val="90000"/>
            </a:schemeClr>
          </a:solidFill>
          <a:ln>
            <a:solidFill>
              <a:schemeClr val="bg2">
                <a:lumMod val="50000"/>
              </a:schemeClr>
            </a:solidFill>
          </a:ln>
        </p:spPr>
        <p:txBody>
          <a:bodyPr wrap="square" rtlCol="0">
            <a:spAutoFit/>
          </a:bodyPr>
          <a:lstStyle/>
          <a:p>
            <a:r>
              <a:rPr lang="fr-FR" dirty="0" smtClean="0">
                <a:solidFill>
                  <a:schemeClr val="bg2">
                    <a:lumMod val="50000"/>
                  </a:schemeClr>
                </a:solidFill>
              </a:rPr>
              <a:t>176 vitraux sur 2500 m</a:t>
            </a:r>
            <a:r>
              <a:rPr lang="fr-FR" sz="2400" dirty="0" smtClean="0">
                <a:solidFill>
                  <a:schemeClr val="bg2">
                    <a:lumMod val="50000"/>
                  </a:schemeClr>
                </a:solidFill>
              </a:rPr>
              <a:t>²</a:t>
            </a:r>
            <a:endParaRPr lang="fr-FR"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Comprendre le contexte de la construction des cathédrales</a:t>
            </a:r>
            <a:endParaRPr lang="fr-FR" dirty="0"/>
          </a:p>
        </p:txBody>
      </p:sp>
      <p:sp>
        <p:nvSpPr>
          <p:cNvPr id="5" name="Espace réservé du contenu 4"/>
          <p:cNvSpPr>
            <a:spLocks noGrp="1"/>
          </p:cNvSpPr>
          <p:nvPr>
            <p:ph sz="half" idx="1"/>
          </p:nvPr>
        </p:nvSpPr>
        <p:spPr/>
        <p:txBody>
          <a:bodyPr>
            <a:normAutofit fontScale="62500" lnSpcReduction="20000"/>
          </a:bodyPr>
          <a:lstStyle/>
          <a:p>
            <a:pPr>
              <a:buNone/>
            </a:pPr>
            <a:r>
              <a:rPr lang="fr-FR" u="sng" dirty="0" smtClean="0"/>
              <a:t> </a:t>
            </a:r>
            <a:endParaRPr lang="fr-FR" dirty="0" smtClean="0"/>
          </a:p>
          <a:p>
            <a:pPr>
              <a:buNone/>
            </a:pPr>
            <a:r>
              <a:rPr lang="fr-FR" dirty="0" smtClean="0">
                <a:solidFill>
                  <a:schemeClr val="bg2">
                    <a:lumMod val="50000"/>
                  </a:schemeClr>
                </a:solidFill>
              </a:rPr>
              <a:t>« Comme </a:t>
            </a:r>
            <a:r>
              <a:rPr lang="fr-FR" dirty="0" smtClean="0">
                <a:solidFill>
                  <a:schemeClr val="bg2">
                    <a:lumMod val="50000"/>
                  </a:schemeClr>
                </a:solidFill>
              </a:rPr>
              <a:t>approchait la troisième année qui suivait l’an mil, on vit dans presque toute la terre, mais surtout en Italie et en France, se reconstruire des églises. Chaque communauté chrétienne en voulait une plus somptueuse que celle des autres. C’était comme si le monde se fut secoué et voulait se revêtir de toutes parts </a:t>
            </a:r>
            <a:r>
              <a:rPr lang="fr-FR" i="1" dirty="0" smtClean="0">
                <a:solidFill>
                  <a:schemeClr val="bg2">
                    <a:lumMod val="50000"/>
                  </a:schemeClr>
                </a:solidFill>
              </a:rPr>
              <a:t>d’un blanc manteau d’églises</a:t>
            </a:r>
            <a:r>
              <a:rPr lang="fr-FR" dirty="0" smtClean="0">
                <a:solidFill>
                  <a:schemeClr val="bg2">
                    <a:lumMod val="50000"/>
                  </a:schemeClr>
                </a:solidFill>
              </a:rPr>
              <a:t>. »</a:t>
            </a:r>
            <a:endParaRPr lang="fr-FR" dirty="0" smtClean="0">
              <a:solidFill>
                <a:schemeClr val="bg2">
                  <a:lumMod val="50000"/>
                </a:schemeClr>
              </a:solidFill>
            </a:endParaRPr>
          </a:p>
          <a:p>
            <a:pPr>
              <a:buNone/>
            </a:pPr>
            <a:r>
              <a:rPr lang="fr-FR" dirty="0" smtClean="0">
                <a:solidFill>
                  <a:schemeClr val="bg2">
                    <a:lumMod val="50000"/>
                  </a:schemeClr>
                </a:solidFill>
              </a:rPr>
              <a:t>D’après </a:t>
            </a:r>
            <a:r>
              <a:rPr lang="fr-FR" i="1" dirty="0" smtClean="0">
                <a:solidFill>
                  <a:schemeClr val="bg2">
                    <a:lumMod val="50000"/>
                  </a:schemeClr>
                </a:solidFill>
              </a:rPr>
              <a:t>Histoires</a:t>
            </a:r>
            <a:r>
              <a:rPr lang="fr-FR" dirty="0" smtClean="0">
                <a:solidFill>
                  <a:schemeClr val="bg2">
                    <a:lumMod val="50000"/>
                  </a:schemeClr>
                </a:solidFill>
              </a:rPr>
              <a:t>, de </a:t>
            </a:r>
            <a:r>
              <a:rPr lang="fr-FR" smtClean="0">
                <a:solidFill>
                  <a:schemeClr val="bg2">
                    <a:lumMod val="50000"/>
                  </a:schemeClr>
                </a:solidFill>
              </a:rPr>
              <a:t>Raoul </a:t>
            </a:r>
            <a:r>
              <a:rPr lang="fr-FR" smtClean="0">
                <a:solidFill>
                  <a:schemeClr val="bg2">
                    <a:lumMod val="50000"/>
                  </a:schemeClr>
                </a:solidFill>
              </a:rPr>
              <a:t>le Glabre</a:t>
            </a:r>
            <a:r>
              <a:rPr lang="fr-FR" dirty="0" smtClean="0">
                <a:solidFill>
                  <a:schemeClr val="bg2">
                    <a:lumMod val="50000"/>
                  </a:schemeClr>
                </a:solidFill>
              </a:rPr>
              <a:t>, </a:t>
            </a:r>
            <a:r>
              <a:rPr lang="fr-FR" dirty="0" smtClean="0">
                <a:solidFill>
                  <a:schemeClr val="bg2">
                    <a:lumMod val="50000"/>
                  </a:schemeClr>
                </a:solidFill>
              </a:rPr>
              <a:t>vers 1048. </a:t>
            </a:r>
          </a:p>
          <a:p>
            <a:pPr>
              <a:buNone/>
            </a:pPr>
            <a:r>
              <a:rPr lang="fr-FR" dirty="0" smtClean="0">
                <a:solidFill>
                  <a:schemeClr val="bg2">
                    <a:lumMod val="50000"/>
                  </a:schemeClr>
                </a:solidFill>
              </a:rPr>
              <a:t> </a:t>
            </a:r>
            <a:endParaRPr lang="fr-FR" dirty="0">
              <a:solidFill>
                <a:schemeClr val="bg2">
                  <a:lumMod val="50000"/>
                </a:schemeClr>
              </a:solidFill>
            </a:endParaRPr>
          </a:p>
        </p:txBody>
      </p:sp>
      <p:pic>
        <p:nvPicPr>
          <p:cNvPr id="7" name="Picture 6" descr="pop moyen age"/>
          <p:cNvPicPr>
            <a:picLocks noGrp="1" noChangeAspect="1" noChangeArrowheads="1"/>
          </p:cNvPicPr>
          <p:nvPr>
            <p:ph sz="half" idx="2"/>
          </p:nvPr>
        </p:nvPicPr>
        <p:blipFill>
          <a:blip r:embed="rId2"/>
          <a:srcRect/>
          <a:stretch>
            <a:fillRect/>
          </a:stretch>
        </p:blipFill>
        <p:spPr bwMode="auto">
          <a:xfrm>
            <a:off x="4429124" y="2071678"/>
            <a:ext cx="3521075"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lide(fromBottom)">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slide(fromBottom)">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slide(fromBottom)">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lide(fromBottom)">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TotalTime>
  <Words>135</Words>
  <Application>Microsoft Office PowerPoint</Application>
  <PresentationFormat>Affichage à l'écran (4:3)</PresentationFormat>
  <Paragraphs>27</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Opulent</vt:lpstr>
      <vt:lpstr>La chrétienté occidentale </vt:lpstr>
      <vt:lpstr>La cathédrale de chartres </vt:lpstr>
      <vt:lpstr>Chartres au XIII° siècle </vt:lpstr>
      <vt:lpstr>Une cathédrale « à la gloire de dieu »</vt:lpstr>
      <vt:lpstr>Une construction gigantesque</vt:lpstr>
      <vt:lpstr>Toujours plus haut</vt:lpstr>
      <vt:lpstr>Des images pour enseigner</vt:lpstr>
      <vt:lpstr>Comprendre le contexte de la construction des cathédrales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chrétienté occidentale </dc:title>
  <dc:creator>CHRISTELLE</dc:creator>
  <cp:lastModifiedBy>CHRISTELLE</cp:lastModifiedBy>
  <cp:revision>15</cp:revision>
  <dcterms:created xsi:type="dcterms:W3CDTF">2009-01-15T20:16:26Z</dcterms:created>
  <dcterms:modified xsi:type="dcterms:W3CDTF">2009-01-15T22:02:45Z</dcterms:modified>
</cp:coreProperties>
</file>